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78"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40" r:id="rId85"/>
    <p:sldId id="339" r:id="rId86"/>
    <p:sldId id="341" r:id="rId87"/>
    <p:sldId id="342" r:id="rId88"/>
    <p:sldId id="343" r:id="rId89"/>
    <p:sldId id="344" r:id="rId9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A48026B-B58F-4976-8062-2C7C5D756C9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A48026B-B58F-4976-8062-2C7C5D756C9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A48026B-B58F-4976-8062-2C7C5D756C93}"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A48026B-B58F-4976-8062-2C7C5D756C93}"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A48026B-B58F-4976-8062-2C7C5D756C9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A48026B-B58F-4976-8062-2C7C5D756C93}"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A48026B-B58F-4976-8062-2C7C5D756C9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A48026B-B58F-4976-8062-2C7C5D756C9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A48026B-B58F-4976-8062-2C7C5D756C9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A48026B-B58F-4976-8062-2C7C5D756C93}"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58AE119-99C8-424A-AE22-B3044E33F929}"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A48026B-B58F-4976-8062-2C7C5D756C93}"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658AE119-99C8-424A-AE22-B3044E33F929}" type="datetimeFigureOut">
              <a:rPr lang="zh-CN" altLang="en-US" smtClean="0"/>
              <a:t>2016/4/24</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5A48026B-B58F-4976-8062-2C7C5D756C93}"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65.xml"/><Relationship Id="rId3" Type="http://schemas.openxmlformats.org/officeDocument/2006/relationships/slide" Target="slide6.xml"/><Relationship Id="rId7" Type="http://schemas.openxmlformats.org/officeDocument/2006/relationships/slide" Target="slide47.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slide" Target="slide25.xml"/><Relationship Id="rId4" Type="http://schemas.openxmlformats.org/officeDocument/2006/relationships/slide" Target="slide17.xml"/><Relationship Id="rId9" Type="http://schemas.openxmlformats.org/officeDocument/2006/relationships/slide" Target="slide8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b="1" dirty="0"/>
              <a:t>5</a:t>
            </a:r>
            <a:r>
              <a:rPr lang="zh-CN" altLang="zh-CN" b="1" dirty="0"/>
              <a:t>章</a:t>
            </a:r>
            <a:r>
              <a:rPr lang="en-US" altLang="zh-CN" b="1" dirty="0"/>
              <a:t>  </a:t>
            </a:r>
            <a:r>
              <a:rPr lang="zh-CN" altLang="zh-CN" b="1" dirty="0"/>
              <a:t>文字处理</a:t>
            </a:r>
            <a:r>
              <a:rPr lang="zh-CN" altLang="zh-CN" b="1" dirty="0" smtClean="0"/>
              <a:t>基础</a:t>
            </a:r>
            <a:endParaRPr lang="zh-CN" altLang="en-US" dirty="0"/>
          </a:p>
        </p:txBody>
      </p:sp>
      <p:sp>
        <p:nvSpPr>
          <p:cNvPr id="3" name="副标题 2"/>
          <p:cNvSpPr>
            <a:spLocks noGrp="1"/>
          </p:cNvSpPr>
          <p:nvPr>
            <p:ph type="subTitle" idx="1"/>
          </p:nvPr>
        </p:nvSpPr>
        <p:spPr/>
        <p:txBody>
          <a:bodyPr/>
          <a:lstStyle/>
          <a:p>
            <a:r>
              <a:rPr lang="zh-CN" altLang="en-US" dirty="0" smtClean="0"/>
              <a:t>主讲教师：</a:t>
            </a:r>
            <a:endParaRPr lang="zh-CN" altLang="en-US" dirty="0"/>
          </a:p>
        </p:txBody>
      </p:sp>
    </p:spTree>
    <p:extLst>
      <p:ext uri="{BB962C8B-B14F-4D97-AF65-F5344CB8AC3E}">
        <p14:creationId xmlns:p14="http://schemas.microsoft.com/office/powerpoint/2010/main" val="31074557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77869"/>
          </a:xfrm>
        </p:spPr>
        <p:txBody>
          <a:bodyPr>
            <a:normAutofit lnSpcReduction="10000"/>
          </a:bodyPr>
          <a:lstStyle/>
          <a:p>
            <a:pPr lvl="1"/>
            <a:r>
              <a:rPr lang="en-US" altLang="zh-CN" b="1" dirty="0"/>
              <a:t>2</a:t>
            </a:r>
            <a:r>
              <a:rPr lang="zh-CN" altLang="zh-CN" b="1" dirty="0"/>
              <a:t>．文本的录入</a:t>
            </a:r>
            <a:endParaRPr lang="zh-CN" altLang="zh-CN" dirty="0"/>
          </a:p>
          <a:p>
            <a:pPr marL="581343" lvl="2" indent="0">
              <a:buNone/>
            </a:pPr>
            <a:r>
              <a:rPr lang="en-US" altLang="zh-CN" dirty="0" smtClean="0"/>
              <a:t>         Word </a:t>
            </a:r>
            <a:r>
              <a:rPr lang="en-US" altLang="zh-CN" dirty="0"/>
              <a:t>2010</a:t>
            </a:r>
            <a:r>
              <a:rPr lang="zh-CN" altLang="zh-CN" dirty="0" smtClean="0"/>
              <a:t>只能</a:t>
            </a:r>
            <a:r>
              <a:rPr lang="zh-CN" altLang="en-US" dirty="0" smtClean="0"/>
              <a:t>在</a:t>
            </a:r>
            <a:r>
              <a:rPr lang="en-US" altLang="zh-CN" dirty="0" smtClean="0"/>
              <a:t>I</a:t>
            </a:r>
            <a:r>
              <a:rPr lang="zh-CN" altLang="zh-CN" dirty="0"/>
              <a:t>形</a:t>
            </a:r>
            <a:r>
              <a:rPr lang="zh-CN" altLang="zh-CN" dirty="0" smtClean="0"/>
              <a:t>光标处</a:t>
            </a:r>
            <a:r>
              <a:rPr lang="zh-CN" altLang="en-US" dirty="0" smtClean="0"/>
              <a:t>输入字符。因此</a:t>
            </a:r>
            <a:r>
              <a:rPr lang="zh-CN" altLang="zh-CN" dirty="0" smtClean="0"/>
              <a:t>要</a:t>
            </a:r>
            <a:r>
              <a:rPr lang="zh-CN" altLang="zh-CN" dirty="0"/>
              <a:t>确定光标的位置，然后再选择适合的输入方法。</a:t>
            </a:r>
          </a:p>
          <a:p>
            <a:pPr lvl="2"/>
            <a:r>
              <a:rPr lang="en-US" altLang="zh-CN" b="1" dirty="0"/>
              <a:t>(1)</a:t>
            </a:r>
            <a:r>
              <a:rPr lang="zh-CN" altLang="zh-CN" b="1" dirty="0"/>
              <a:t>光标定位</a:t>
            </a:r>
            <a:endParaRPr lang="zh-CN" altLang="zh-CN" dirty="0"/>
          </a:p>
          <a:p>
            <a:pPr lvl="3"/>
            <a:r>
              <a:rPr lang="zh-CN" altLang="zh-CN" dirty="0" smtClean="0"/>
              <a:t>用</a:t>
            </a:r>
            <a:r>
              <a:rPr lang="zh-CN" altLang="zh-CN" dirty="0"/>
              <a:t>键盘的光标控制键定位光标</a:t>
            </a:r>
            <a:r>
              <a:rPr lang="zh-CN" altLang="zh-CN" dirty="0" smtClean="0"/>
              <a:t>位置</a:t>
            </a:r>
            <a:r>
              <a:rPr lang="zh-CN" altLang="en-US" dirty="0" smtClean="0"/>
              <a:t>；</a:t>
            </a:r>
            <a:endParaRPr lang="en-US" altLang="zh-CN" dirty="0" smtClean="0"/>
          </a:p>
          <a:p>
            <a:pPr lvl="3"/>
            <a:r>
              <a:rPr lang="zh-CN" altLang="zh-CN" dirty="0" smtClean="0"/>
              <a:t>在</a:t>
            </a:r>
            <a:r>
              <a:rPr lang="zh-CN" altLang="zh-CN" dirty="0"/>
              <a:t>插入处用鼠标单击</a:t>
            </a:r>
            <a:r>
              <a:rPr lang="zh-CN" altLang="zh-CN" dirty="0" smtClean="0"/>
              <a:t>一下。</a:t>
            </a:r>
            <a:endParaRPr lang="zh-CN" altLang="zh-CN" dirty="0"/>
          </a:p>
          <a:p>
            <a:pPr lvl="2"/>
            <a:r>
              <a:rPr lang="en-US" altLang="zh-CN" b="1" dirty="0"/>
              <a:t>(2)</a:t>
            </a:r>
            <a:r>
              <a:rPr lang="zh-CN" altLang="zh-CN" b="1" dirty="0"/>
              <a:t>输入法的启动和切换</a:t>
            </a:r>
            <a:endParaRPr lang="zh-CN" altLang="zh-CN" dirty="0"/>
          </a:p>
          <a:p>
            <a:pPr lvl="3"/>
            <a:r>
              <a:rPr lang="zh-CN" altLang="zh-CN" dirty="0" smtClean="0"/>
              <a:t>鼠标</a:t>
            </a:r>
            <a:r>
              <a:rPr lang="zh-CN" altLang="en-US" dirty="0" smtClean="0"/>
              <a:t>切换</a:t>
            </a:r>
            <a:r>
              <a:rPr lang="zh-CN" altLang="zh-CN" dirty="0" smtClean="0"/>
              <a:t>操作</a:t>
            </a:r>
            <a:endParaRPr lang="zh-CN" altLang="zh-CN" dirty="0"/>
          </a:p>
          <a:p>
            <a:pPr lvl="4"/>
            <a:r>
              <a:rPr lang="zh-CN" altLang="zh-CN" dirty="0"/>
              <a:t>单击</a:t>
            </a:r>
            <a:r>
              <a:rPr lang="en-US" altLang="zh-CN" dirty="0"/>
              <a:t>Windows 7</a:t>
            </a:r>
            <a:r>
              <a:rPr lang="zh-CN" altLang="zh-CN" dirty="0"/>
              <a:t>任务栏上的输入法指示器图标</a:t>
            </a:r>
            <a:r>
              <a:rPr lang="en-US" altLang="zh-CN" dirty="0"/>
              <a:t>   </a:t>
            </a:r>
            <a:r>
              <a:rPr lang="zh-CN" altLang="zh-CN" dirty="0"/>
              <a:t>，屏幕上就会弹出</a:t>
            </a:r>
            <a:r>
              <a:rPr lang="en-US" altLang="zh-CN" dirty="0"/>
              <a:t>“</a:t>
            </a:r>
            <a:r>
              <a:rPr lang="zh-CN" altLang="zh-CN" dirty="0"/>
              <a:t>输入法</a:t>
            </a:r>
            <a:r>
              <a:rPr lang="en-US" altLang="zh-CN" dirty="0"/>
              <a:t>”</a:t>
            </a:r>
            <a:r>
              <a:rPr lang="zh-CN" altLang="zh-CN" dirty="0"/>
              <a:t>菜单</a:t>
            </a:r>
            <a:r>
              <a:rPr lang="zh-CN" altLang="zh-CN" dirty="0" smtClean="0"/>
              <a:t>。</a:t>
            </a:r>
            <a:r>
              <a:rPr lang="zh-CN" altLang="en-US" dirty="0" smtClean="0"/>
              <a:t>从中选择</a:t>
            </a:r>
            <a:r>
              <a:rPr lang="zh-CN" altLang="zh-CN" dirty="0" smtClean="0"/>
              <a:t>已</a:t>
            </a:r>
            <a:r>
              <a:rPr lang="zh-CN" altLang="zh-CN" dirty="0"/>
              <a:t>安装</a:t>
            </a:r>
            <a:r>
              <a:rPr lang="zh-CN" altLang="zh-CN" dirty="0" smtClean="0"/>
              <a:t>的输入法。</a:t>
            </a:r>
            <a:endParaRPr lang="zh-CN" altLang="zh-CN" dirty="0"/>
          </a:p>
          <a:p>
            <a:pPr lvl="3"/>
            <a:r>
              <a:rPr lang="zh-CN" altLang="zh-CN" dirty="0" smtClean="0"/>
              <a:t>键盘</a:t>
            </a:r>
            <a:r>
              <a:rPr lang="zh-CN" altLang="en-US" dirty="0" smtClean="0"/>
              <a:t>切换</a:t>
            </a:r>
            <a:r>
              <a:rPr lang="zh-CN" altLang="zh-CN" dirty="0" smtClean="0"/>
              <a:t>操作</a:t>
            </a:r>
            <a:endParaRPr lang="zh-CN" altLang="zh-CN" dirty="0"/>
          </a:p>
          <a:p>
            <a:pPr lvl="4"/>
            <a:r>
              <a:rPr lang="en-US" altLang="zh-CN" dirty="0" err="1"/>
              <a:t>Ctrl+Shift</a:t>
            </a:r>
            <a:r>
              <a:rPr lang="zh-CN" altLang="zh-CN" dirty="0"/>
              <a:t>键完成</a:t>
            </a:r>
            <a:r>
              <a:rPr lang="zh-CN" altLang="zh-CN" dirty="0" smtClean="0"/>
              <a:t>输入法切换</a:t>
            </a:r>
            <a:r>
              <a:rPr lang="zh-CN" altLang="zh-CN" dirty="0"/>
              <a:t>，</a:t>
            </a:r>
            <a:r>
              <a:rPr lang="en-US" altLang="zh-CN" dirty="0" err="1"/>
              <a:t>Ctrl+Space</a:t>
            </a:r>
            <a:r>
              <a:rPr lang="zh-CN" altLang="zh-CN" dirty="0"/>
              <a:t>键完成中文</a:t>
            </a:r>
            <a:r>
              <a:rPr lang="en-US" altLang="zh-CN" dirty="0"/>
              <a:t>/</a:t>
            </a:r>
            <a:r>
              <a:rPr lang="zh-CN" altLang="zh-CN" dirty="0" smtClean="0"/>
              <a:t>英文转换</a:t>
            </a:r>
            <a:r>
              <a:rPr lang="zh-CN" altLang="zh-CN" dirty="0"/>
              <a:t>。</a:t>
            </a:r>
          </a:p>
          <a:p>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spTree>
    <p:extLst>
      <p:ext uri="{BB962C8B-B14F-4D97-AF65-F5344CB8AC3E}">
        <p14:creationId xmlns:p14="http://schemas.microsoft.com/office/powerpoint/2010/main" val="2127856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en-US" altLang="zh-CN" b="1" dirty="0"/>
              <a:t>(3)</a:t>
            </a:r>
            <a:r>
              <a:rPr lang="zh-CN" altLang="zh-CN" b="1" dirty="0"/>
              <a:t>文本的输入</a:t>
            </a:r>
            <a:endParaRPr lang="zh-CN" altLang="zh-CN" dirty="0"/>
          </a:p>
          <a:p>
            <a:pPr marL="627063" lvl="2" indent="0">
              <a:buNone/>
            </a:pPr>
            <a:r>
              <a:rPr lang="en-US" altLang="zh-CN" dirty="0" smtClean="0"/>
              <a:t>       </a:t>
            </a:r>
            <a:r>
              <a:rPr lang="zh-CN" altLang="zh-CN" dirty="0" smtClean="0"/>
              <a:t>输入法</a:t>
            </a:r>
            <a:r>
              <a:rPr lang="zh-CN" altLang="zh-CN" dirty="0"/>
              <a:t>选定后，就可以在光标位置处开始输入文本</a:t>
            </a:r>
            <a:r>
              <a:rPr lang="zh-CN" altLang="zh-CN" dirty="0" smtClean="0"/>
              <a:t>。</a:t>
            </a:r>
            <a:endParaRPr lang="en-US" altLang="zh-CN" dirty="0" smtClean="0"/>
          </a:p>
          <a:p>
            <a:pPr marL="627063" lvl="2" indent="0">
              <a:buNone/>
            </a:pPr>
            <a:r>
              <a:rPr lang="en-US" altLang="zh-CN" dirty="0"/>
              <a:t> </a:t>
            </a:r>
            <a:r>
              <a:rPr lang="en-US" altLang="zh-CN" dirty="0" smtClean="0"/>
              <a:t>      </a:t>
            </a:r>
            <a:r>
              <a:rPr lang="zh-CN" altLang="en-US" b="1" dirty="0" smtClean="0"/>
              <a:t>插入状态：</a:t>
            </a:r>
            <a:r>
              <a:rPr lang="zh-CN" altLang="en-US" dirty="0" smtClean="0"/>
              <a:t>系统默认默认；</a:t>
            </a:r>
            <a:endParaRPr lang="en-US" altLang="zh-CN" dirty="0" smtClean="0"/>
          </a:p>
          <a:p>
            <a:pPr marL="627063" lvl="2" indent="0">
              <a:buNone/>
            </a:pPr>
            <a:r>
              <a:rPr lang="en-US" altLang="zh-CN" dirty="0"/>
              <a:t> </a:t>
            </a:r>
            <a:r>
              <a:rPr lang="en-US" altLang="zh-CN" dirty="0" smtClean="0"/>
              <a:t>      </a:t>
            </a:r>
            <a:r>
              <a:rPr lang="zh-CN" altLang="en-US" b="1" dirty="0" smtClean="0"/>
              <a:t>改写状态：</a:t>
            </a:r>
            <a:r>
              <a:rPr lang="zh-CN" altLang="en-US" dirty="0" smtClean="0"/>
              <a:t>按键盘上的“</a:t>
            </a:r>
            <a:r>
              <a:rPr lang="en-US" altLang="zh-CN" dirty="0" smtClean="0"/>
              <a:t>Insert</a:t>
            </a:r>
            <a:r>
              <a:rPr lang="zh-CN" altLang="en-US" dirty="0" smtClean="0"/>
              <a:t>”键或点击状态栏中的插入按钮，使之变为“改写”。</a:t>
            </a:r>
            <a:endParaRPr lang="en-US" altLang="zh-CN" dirty="0" smtClean="0"/>
          </a:p>
          <a:p>
            <a:pPr lvl="2"/>
            <a:r>
              <a:rPr lang="en-US" altLang="zh-CN" b="1" dirty="0"/>
              <a:t>(4)</a:t>
            </a:r>
            <a:r>
              <a:rPr lang="zh-CN" altLang="zh-CN" b="1" dirty="0"/>
              <a:t>特殊符号和难检字的输入</a:t>
            </a:r>
            <a:r>
              <a:rPr lang="en-US" altLang="zh-CN" dirty="0"/>
              <a:t>        </a:t>
            </a:r>
            <a:endParaRPr lang="en-US" altLang="zh-CN" dirty="0" smtClean="0"/>
          </a:p>
          <a:p>
            <a:pPr marL="627063" lvl="2" indent="0">
              <a:buNone/>
            </a:pPr>
            <a:r>
              <a:rPr lang="en-US" altLang="zh-CN" dirty="0"/>
              <a:t> </a:t>
            </a:r>
            <a:r>
              <a:rPr lang="en-US" altLang="zh-CN" dirty="0" smtClean="0"/>
              <a:t>        </a:t>
            </a:r>
            <a:r>
              <a:rPr lang="zh-CN" altLang="zh-CN" dirty="0" smtClean="0"/>
              <a:t>如果</a:t>
            </a:r>
            <a:r>
              <a:rPr lang="zh-CN" altLang="zh-CN" dirty="0"/>
              <a:t>要输入键盘上无法输入的特殊符号或难检字，要点击</a:t>
            </a:r>
            <a:r>
              <a:rPr lang="en-US" altLang="zh-CN" dirty="0"/>
              <a:t>“</a:t>
            </a:r>
            <a:r>
              <a:rPr lang="zh-CN" altLang="zh-CN" dirty="0"/>
              <a:t>插入</a:t>
            </a:r>
            <a:r>
              <a:rPr lang="en-US" altLang="zh-CN" dirty="0"/>
              <a:t>”</a:t>
            </a:r>
            <a:r>
              <a:rPr lang="zh-CN" altLang="zh-CN" dirty="0"/>
              <a:t>选项卡中的</a:t>
            </a:r>
            <a:r>
              <a:rPr lang="en-US" altLang="zh-CN" dirty="0"/>
              <a:t>“</a:t>
            </a:r>
            <a:r>
              <a:rPr lang="zh-CN" altLang="zh-CN" dirty="0"/>
              <a:t>符号</a:t>
            </a:r>
            <a:r>
              <a:rPr lang="en-US" altLang="zh-CN" dirty="0"/>
              <a:t>”</a:t>
            </a:r>
            <a:r>
              <a:rPr lang="zh-CN" altLang="zh-CN" dirty="0"/>
              <a:t>命令组中的</a:t>
            </a:r>
            <a:r>
              <a:rPr lang="en-US" altLang="zh-CN" dirty="0"/>
              <a:t>   </a:t>
            </a:r>
            <a:r>
              <a:rPr lang="zh-CN" altLang="zh-CN" dirty="0"/>
              <a:t>按钮，再从中选择</a:t>
            </a:r>
            <a:r>
              <a:rPr lang="en-US" altLang="zh-CN" dirty="0"/>
              <a:t>“</a:t>
            </a:r>
            <a:r>
              <a:rPr lang="zh-CN" altLang="zh-CN" dirty="0"/>
              <a:t>其他符号</a:t>
            </a:r>
            <a:r>
              <a:rPr lang="en-US" altLang="zh-CN" dirty="0"/>
              <a:t>…”</a:t>
            </a:r>
            <a:r>
              <a:rPr lang="zh-CN" altLang="zh-CN" dirty="0"/>
              <a:t>，以弹出</a:t>
            </a:r>
            <a:r>
              <a:rPr lang="en-US" altLang="zh-CN" dirty="0"/>
              <a:t>“</a:t>
            </a:r>
            <a:r>
              <a:rPr lang="zh-CN" altLang="zh-CN" dirty="0"/>
              <a:t>符号</a:t>
            </a:r>
            <a:r>
              <a:rPr lang="en-US" altLang="zh-CN" dirty="0"/>
              <a:t>”</a:t>
            </a:r>
            <a:r>
              <a:rPr lang="zh-CN" altLang="zh-CN" dirty="0"/>
              <a:t>对话框，中选择需要的字符后，并点击</a:t>
            </a:r>
            <a:r>
              <a:rPr lang="en-US" altLang="zh-CN" dirty="0"/>
              <a:t>“</a:t>
            </a:r>
            <a:r>
              <a:rPr lang="zh-CN" altLang="zh-CN" dirty="0"/>
              <a:t>插入</a:t>
            </a:r>
            <a:r>
              <a:rPr lang="en-US" altLang="zh-CN" dirty="0"/>
              <a:t>”</a:t>
            </a:r>
            <a:r>
              <a:rPr lang="zh-CN" altLang="zh-CN" dirty="0" smtClean="0"/>
              <a:t>按钮</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spTree>
    <p:extLst>
      <p:ext uri="{BB962C8B-B14F-4D97-AF65-F5344CB8AC3E}">
        <p14:creationId xmlns:p14="http://schemas.microsoft.com/office/powerpoint/2010/main" val="780323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5.2.3  </a:t>
            </a:r>
            <a:r>
              <a:rPr lang="zh-CN" altLang="zh-CN" b="1" dirty="0"/>
              <a:t>视图方式与显示比例</a:t>
            </a:r>
          </a:p>
          <a:p>
            <a:pPr lvl="1"/>
            <a:r>
              <a:rPr lang="en-US" altLang="zh-CN" b="1" dirty="0"/>
              <a:t>1</a:t>
            </a:r>
            <a:r>
              <a:rPr lang="zh-CN" altLang="zh-CN" b="1" dirty="0"/>
              <a:t>．视图方式</a:t>
            </a:r>
            <a:endParaRPr lang="zh-CN" altLang="zh-CN" dirty="0"/>
          </a:p>
          <a:p>
            <a:pPr lvl="2"/>
            <a:r>
              <a:rPr lang="zh-CN" altLang="zh-CN" dirty="0" smtClean="0"/>
              <a:t>视图就是</a:t>
            </a:r>
            <a:r>
              <a:rPr lang="zh-CN" altLang="zh-CN" dirty="0"/>
              <a:t>浏览文档的方式或文档的</a:t>
            </a:r>
            <a:r>
              <a:rPr lang="zh-CN" altLang="zh-CN" dirty="0" smtClean="0"/>
              <a:t>显示方式</a:t>
            </a:r>
            <a:r>
              <a:rPr lang="zh-CN" altLang="en-US" dirty="0" smtClean="0"/>
              <a:t>，有</a:t>
            </a:r>
            <a:r>
              <a:rPr lang="en-US" altLang="zh-CN" dirty="0" smtClean="0"/>
              <a:t>5</a:t>
            </a:r>
            <a:r>
              <a:rPr lang="zh-CN" altLang="en-US" dirty="0" smtClean="0"/>
              <a:t>种</a:t>
            </a:r>
            <a:r>
              <a:rPr lang="zh-CN" altLang="zh-CN" dirty="0" smtClean="0"/>
              <a:t>。</a:t>
            </a:r>
            <a:endParaRPr lang="en-US" altLang="zh-CN" dirty="0" smtClean="0"/>
          </a:p>
          <a:p>
            <a:pPr lvl="3"/>
            <a:r>
              <a:rPr lang="zh-CN" altLang="zh-CN" b="1" dirty="0" smtClean="0"/>
              <a:t>页面</a:t>
            </a:r>
            <a:r>
              <a:rPr lang="zh-CN" altLang="en-US" b="1" dirty="0" smtClean="0"/>
              <a:t>：</a:t>
            </a:r>
            <a:r>
              <a:rPr lang="en-US" altLang="zh-CN" dirty="0"/>
              <a:t> Word 2010</a:t>
            </a:r>
            <a:r>
              <a:rPr lang="zh-CN" altLang="zh-CN" dirty="0"/>
              <a:t>的默认视图，实现文档</a:t>
            </a:r>
            <a:r>
              <a:rPr lang="en-US" altLang="zh-CN" dirty="0"/>
              <a:t>“</a:t>
            </a:r>
            <a:r>
              <a:rPr lang="zh-CN" altLang="zh-CN" dirty="0"/>
              <a:t>所见即所得</a:t>
            </a:r>
            <a:r>
              <a:rPr lang="en-US" altLang="zh-CN" dirty="0"/>
              <a:t>”</a:t>
            </a:r>
            <a:r>
              <a:rPr lang="zh-CN" altLang="zh-CN" dirty="0" smtClean="0"/>
              <a:t>效果</a:t>
            </a:r>
            <a:r>
              <a:rPr lang="zh-CN" altLang="en-US" dirty="0" smtClean="0"/>
              <a:t>；</a:t>
            </a:r>
            <a:endParaRPr lang="en-US" altLang="zh-CN" b="1" dirty="0" smtClean="0"/>
          </a:p>
          <a:p>
            <a:pPr lvl="3"/>
            <a:r>
              <a:rPr lang="zh-CN" altLang="zh-CN" b="1" dirty="0" smtClean="0"/>
              <a:t>阅读版式</a:t>
            </a:r>
            <a:r>
              <a:rPr lang="zh-CN" altLang="en-US" b="1" dirty="0" smtClean="0"/>
              <a:t>：</a:t>
            </a:r>
            <a:r>
              <a:rPr lang="zh-CN" altLang="zh-CN" dirty="0"/>
              <a:t>最适合</a:t>
            </a:r>
            <a:r>
              <a:rPr lang="zh-CN" altLang="zh-CN" dirty="0" smtClean="0"/>
              <a:t>阅读</a:t>
            </a:r>
            <a:r>
              <a:rPr lang="zh-CN" altLang="en-US" dirty="0" smtClean="0"/>
              <a:t>文档的</a:t>
            </a:r>
            <a:r>
              <a:rPr lang="zh-CN" altLang="zh-CN" dirty="0" smtClean="0"/>
              <a:t>多</a:t>
            </a:r>
            <a:r>
              <a:rPr lang="zh-CN" altLang="zh-CN" dirty="0"/>
              <a:t>个编辑</a:t>
            </a:r>
            <a:r>
              <a:rPr lang="zh-CN" altLang="zh-CN" dirty="0" smtClean="0"/>
              <a:t>页</a:t>
            </a:r>
            <a:r>
              <a:rPr lang="zh-CN" altLang="en-US" dirty="0" smtClean="0"/>
              <a:t>；</a:t>
            </a:r>
            <a:endParaRPr lang="en-US" altLang="zh-CN" b="1" dirty="0" smtClean="0"/>
          </a:p>
          <a:p>
            <a:pPr lvl="3"/>
            <a:r>
              <a:rPr lang="en-US" altLang="zh-CN" b="1" dirty="0" smtClean="0"/>
              <a:t>Web</a:t>
            </a:r>
            <a:r>
              <a:rPr lang="zh-CN" altLang="zh-CN" b="1" dirty="0" smtClean="0"/>
              <a:t>版式</a:t>
            </a:r>
            <a:r>
              <a:rPr lang="zh-CN" altLang="en-US" b="1" dirty="0" smtClean="0"/>
              <a:t>：</a:t>
            </a:r>
            <a:r>
              <a:rPr lang="zh-CN" altLang="zh-CN" dirty="0"/>
              <a:t>模拟文档在</a:t>
            </a:r>
            <a:r>
              <a:rPr lang="en-US" altLang="zh-CN" dirty="0"/>
              <a:t>Web</a:t>
            </a:r>
            <a:r>
              <a:rPr lang="zh-CN" altLang="zh-CN" dirty="0"/>
              <a:t>浏览器上浏览</a:t>
            </a:r>
            <a:r>
              <a:rPr lang="zh-CN" altLang="zh-CN" dirty="0" smtClean="0"/>
              <a:t>效果</a:t>
            </a:r>
            <a:r>
              <a:rPr lang="zh-CN" altLang="en-US" dirty="0" smtClean="0"/>
              <a:t>；</a:t>
            </a:r>
            <a:endParaRPr lang="en-US" altLang="zh-CN" b="1" dirty="0" smtClean="0"/>
          </a:p>
          <a:p>
            <a:pPr lvl="3"/>
            <a:r>
              <a:rPr lang="zh-CN" altLang="zh-CN" b="1" dirty="0" smtClean="0"/>
              <a:t>大纲</a:t>
            </a:r>
            <a:r>
              <a:rPr lang="zh-CN" altLang="en-US" b="1" dirty="0" smtClean="0"/>
              <a:t>：</a:t>
            </a:r>
            <a:r>
              <a:rPr lang="zh-CN" altLang="en-US" dirty="0" smtClean="0"/>
              <a:t>用于</a:t>
            </a:r>
            <a:r>
              <a:rPr lang="zh-CN" altLang="zh-CN" dirty="0" smtClean="0"/>
              <a:t>编辑</a:t>
            </a:r>
            <a:r>
              <a:rPr lang="zh-CN" altLang="zh-CN" dirty="0"/>
              <a:t>几十页乃至几百页长的文档</a:t>
            </a:r>
            <a:r>
              <a:rPr lang="zh-CN" altLang="zh-CN" dirty="0" smtClean="0"/>
              <a:t>大纲</a:t>
            </a:r>
            <a:r>
              <a:rPr lang="zh-CN" altLang="en-US" dirty="0"/>
              <a:t>；</a:t>
            </a:r>
            <a:endParaRPr lang="en-US" altLang="zh-CN" b="1" dirty="0" smtClean="0"/>
          </a:p>
          <a:p>
            <a:pPr lvl="3"/>
            <a:r>
              <a:rPr lang="zh-CN" altLang="zh-CN" b="1" dirty="0" smtClean="0"/>
              <a:t>草稿</a:t>
            </a:r>
            <a:r>
              <a:rPr lang="zh-CN" altLang="en-US" b="1" dirty="0" smtClean="0"/>
              <a:t>：</a:t>
            </a:r>
            <a:r>
              <a:rPr lang="zh-CN" altLang="zh-CN" dirty="0"/>
              <a:t>只</a:t>
            </a:r>
            <a:r>
              <a:rPr lang="zh-CN" altLang="zh-CN" dirty="0" smtClean="0"/>
              <a:t>显示</a:t>
            </a:r>
            <a:r>
              <a:rPr lang="zh-CN" altLang="en-US" dirty="0" smtClean="0"/>
              <a:t>文档的纯</a:t>
            </a:r>
            <a:r>
              <a:rPr lang="zh-CN" altLang="zh-CN" dirty="0" smtClean="0"/>
              <a:t>文本</a:t>
            </a:r>
            <a:r>
              <a:rPr lang="zh-CN" altLang="zh-CN" dirty="0"/>
              <a:t>格式</a:t>
            </a:r>
            <a:endParaRPr lang="zh-CN" altLang="en-US" b="1"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spTree>
    <p:extLst>
      <p:ext uri="{BB962C8B-B14F-4D97-AF65-F5344CB8AC3E}">
        <p14:creationId xmlns:p14="http://schemas.microsoft.com/office/powerpoint/2010/main" val="3761714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9112150" cy="257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115616" y="2780928"/>
            <a:ext cx="6840760" cy="369332"/>
          </a:xfrm>
          <a:prstGeom prst="rect">
            <a:avLst/>
          </a:prstGeom>
        </p:spPr>
        <p:txBody>
          <a:bodyPr wrap="square">
            <a:spAutoFit/>
          </a:bodyPr>
          <a:lstStyle/>
          <a:p>
            <a:r>
              <a:rPr lang="zh-CN" altLang="zh-CN" dirty="0"/>
              <a:t>图</a:t>
            </a:r>
            <a:r>
              <a:rPr lang="en-US" altLang="zh-CN" dirty="0"/>
              <a:t>5-8  Web</a:t>
            </a:r>
            <a:r>
              <a:rPr lang="zh-CN" altLang="zh-CN" dirty="0"/>
              <a:t>版式视图效果</a:t>
            </a:r>
            <a:r>
              <a:rPr lang="en-US" altLang="zh-CN" dirty="0"/>
              <a:t>                     </a:t>
            </a:r>
            <a:r>
              <a:rPr lang="en-US" altLang="zh-CN" dirty="0" smtClean="0"/>
              <a:t>                  </a:t>
            </a:r>
            <a:r>
              <a:rPr lang="zh-CN" altLang="zh-CN" dirty="0"/>
              <a:t>图</a:t>
            </a:r>
            <a:r>
              <a:rPr lang="en-US" altLang="zh-CN" dirty="0"/>
              <a:t>5-9  </a:t>
            </a:r>
            <a:r>
              <a:rPr lang="zh-CN" altLang="zh-CN" dirty="0"/>
              <a:t>大纲视图效果</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39121"/>
            <a:ext cx="9112150" cy="2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83568" y="6003404"/>
            <a:ext cx="7992888" cy="369332"/>
          </a:xfrm>
          <a:prstGeom prst="rect">
            <a:avLst/>
          </a:prstGeom>
        </p:spPr>
        <p:txBody>
          <a:bodyPr wrap="square">
            <a:spAutoFit/>
          </a:bodyPr>
          <a:lstStyle/>
          <a:p>
            <a:r>
              <a:rPr lang="en-US" altLang="zh-CN" dirty="0" smtClean="0"/>
              <a:t>       </a:t>
            </a:r>
            <a:r>
              <a:rPr lang="zh-CN" altLang="zh-CN" dirty="0" smtClean="0"/>
              <a:t>图</a:t>
            </a:r>
            <a:r>
              <a:rPr lang="en-US" altLang="zh-CN" dirty="0"/>
              <a:t>5-10 </a:t>
            </a:r>
            <a:r>
              <a:rPr lang="zh-CN" altLang="zh-CN" dirty="0"/>
              <a:t>草稿视图效果 </a:t>
            </a:r>
            <a:r>
              <a:rPr lang="en-US" altLang="zh-CN" dirty="0"/>
              <a:t>                </a:t>
            </a:r>
            <a:r>
              <a:rPr lang="en-US" altLang="zh-CN" dirty="0" smtClean="0"/>
              <a:t>                             </a:t>
            </a:r>
            <a:r>
              <a:rPr lang="zh-CN" altLang="zh-CN" dirty="0" smtClean="0"/>
              <a:t>图</a:t>
            </a:r>
            <a:r>
              <a:rPr lang="en-US" altLang="zh-CN" dirty="0"/>
              <a:t>5-11  </a:t>
            </a:r>
            <a:r>
              <a:rPr lang="zh-CN" altLang="zh-CN" dirty="0"/>
              <a:t>显示比例为</a:t>
            </a:r>
            <a:r>
              <a:rPr lang="en-US" altLang="zh-CN" dirty="0"/>
              <a:t>50%</a:t>
            </a:r>
            <a:r>
              <a:rPr lang="zh-CN" altLang="zh-CN" dirty="0"/>
              <a:t>的效果</a:t>
            </a:r>
          </a:p>
        </p:txBody>
      </p:sp>
    </p:spTree>
    <p:extLst>
      <p:ext uri="{BB962C8B-B14F-4D97-AF65-F5344CB8AC3E}">
        <p14:creationId xmlns:p14="http://schemas.microsoft.com/office/powerpoint/2010/main" val="4026246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2</a:t>
            </a:r>
            <a:r>
              <a:rPr lang="zh-CN" altLang="zh-CN" b="1" dirty="0"/>
              <a:t>．设置显示比例</a:t>
            </a:r>
            <a:endParaRPr lang="zh-CN" altLang="zh-CN" dirty="0"/>
          </a:p>
          <a:p>
            <a:pPr marL="301943" lvl="1" indent="0">
              <a:buNone/>
            </a:pPr>
            <a:r>
              <a:rPr lang="en-US" altLang="zh-CN" dirty="0" smtClean="0"/>
              <a:t>         </a:t>
            </a:r>
            <a:r>
              <a:rPr lang="zh-CN" altLang="zh-CN" dirty="0" smtClean="0"/>
              <a:t>在</a:t>
            </a:r>
            <a:r>
              <a:rPr lang="en-US" altLang="zh-CN" dirty="0"/>
              <a:t>Word 2010</a:t>
            </a:r>
            <a:r>
              <a:rPr lang="zh-CN" altLang="zh-CN" dirty="0"/>
              <a:t>中，可以在屏幕上放大文档以便仔细查看文档，或者缩小比例以便集中查看文档的版面效果</a:t>
            </a:r>
            <a:r>
              <a:rPr lang="zh-CN" altLang="zh-CN" dirty="0" smtClean="0"/>
              <a:t>。</a:t>
            </a:r>
            <a:endParaRPr lang="en-US" altLang="zh-CN" dirty="0" smtClean="0"/>
          </a:p>
          <a:p>
            <a:pPr lvl="1"/>
            <a:r>
              <a:rPr lang="zh-CN" altLang="zh-CN" dirty="0" smtClean="0"/>
              <a:t>通过</a:t>
            </a:r>
            <a:r>
              <a:rPr lang="zh-CN" altLang="zh-CN" dirty="0"/>
              <a:t>滑动位于窗口的右下角的</a:t>
            </a:r>
            <a:r>
              <a:rPr lang="en-US" altLang="zh-CN" dirty="0"/>
              <a:t>“</a:t>
            </a:r>
            <a:r>
              <a:rPr lang="zh-CN" altLang="zh-CN" dirty="0"/>
              <a:t>显示比例调节器</a:t>
            </a:r>
            <a:r>
              <a:rPr lang="en-US" altLang="zh-CN" dirty="0"/>
              <a:t>”</a:t>
            </a:r>
            <a:r>
              <a:rPr lang="zh-CN" altLang="zh-CN" dirty="0"/>
              <a:t>中的滑动块来调节当前文档的显示</a:t>
            </a:r>
            <a:r>
              <a:rPr lang="zh-CN" altLang="zh-CN" dirty="0" smtClean="0"/>
              <a:t>比例</a:t>
            </a:r>
            <a:r>
              <a:rPr lang="zh-CN" altLang="en-US" dirty="0" smtClean="0"/>
              <a:t>；</a:t>
            </a:r>
            <a:endParaRPr lang="en-US" altLang="zh-CN" dirty="0" smtClean="0"/>
          </a:p>
          <a:p>
            <a:pPr lvl="1"/>
            <a:endParaRPr lang="en-US" altLang="zh-CN" dirty="0"/>
          </a:p>
          <a:p>
            <a:pPr marL="301943" lvl="1" indent="0">
              <a:buNone/>
            </a:pPr>
            <a:endParaRPr lang="en-US" altLang="zh-CN" dirty="0" smtClean="0"/>
          </a:p>
          <a:p>
            <a:pPr lvl="1"/>
            <a:r>
              <a:rPr lang="zh-CN" altLang="zh-CN" dirty="0" smtClean="0"/>
              <a:t>若</a:t>
            </a:r>
            <a:r>
              <a:rPr lang="zh-CN" altLang="zh-CN" dirty="0"/>
              <a:t>文档内容有多个版面，则当显示比例小于等于</a:t>
            </a:r>
            <a:r>
              <a:rPr lang="en-US" altLang="zh-CN" dirty="0"/>
              <a:t>80%</a:t>
            </a:r>
            <a:r>
              <a:rPr lang="zh-CN" altLang="zh-CN" dirty="0"/>
              <a:t>时，系统将自动进入多页</a:t>
            </a:r>
            <a:r>
              <a:rPr lang="zh-CN" altLang="zh-CN" dirty="0" smtClean="0"/>
              <a:t>显示模式。</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5" y="4653136"/>
            <a:ext cx="4095455"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5494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5.2.4</a:t>
            </a:r>
            <a:r>
              <a:rPr lang="zh-CN" altLang="zh-CN" b="1" dirty="0"/>
              <a:t>文档的打开、保存与保护</a:t>
            </a:r>
          </a:p>
          <a:p>
            <a:pPr lvl="1"/>
            <a:r>
              <a:rPr lang="en-US" altLang="zh-CN" b="1" dirty="0"/>
              <a:t>1</a:t>
            </a:r>
            <a:r>
              <a:rPr lang="zh-CN" altLang="zh-CN" b="1" dirty="0"/>
              <a:t>．文档的打开</a:t>
            </a:r>
            <a:endParaRPr lang="zh-CN" altLang="zh-CN" dirty="0"/>
          </a:p>
          <a:p>
            <a:pPr lvl="2"/>
            <a:r>
              <a:rPr lang="en-US" altLang="zh-CN" b="1" dirty="0" smtClean="0"/>
              <a:t>(</a:t>
            </a:r>
            <a:r>
              <a:rPr lang="en-US" altLang="zh-CN" b="1" dirty="0"/>
              <a:t>1) </a:t>
            </a:r>
            <a:r>
              <a:rPr lang="zh-CN" altLang="zh-CN" b="1" dirty="0"/>
              <a:t>用</a:t>
            </a:r>
            <a:r>
              <a:rPr lang="en-US" altLang="zh-CN" b="1" dirty="0"/>
              <a:t>“</a:t>
            </a:r>
            <a:r>
              <a:rPr lang="zh-CN" altLang="zh-CN" b="1" dirty="0"/>
              <a:t>打开</a:t>
            </a:r>
            <a:r>
              <a:rPr lang="en-US" altLang="zh-CN" b="1" dirty="0"/>
              <a:t>”</a:t>
            </a:r>
            <a:r>
              <a:rPr lang="zh-CN" altLang="zh-CN" b="1" dirty="0"/>
              <a:t>菜单命令打开文档</a:t>
            </a:r>
          </a:p>
          <a:p>
            <a:pPr lvl="2"/>
            <a:r>
              <a:rPr lang="en-US" altLang="zh-CN" b="1" dirty="0" smtClean="0"/>
              <a:t>(</a:t>
            </a:r>
            <a:r>
              <a:rPr lang="en-US" altLang="zh-CN" b="1" dirty="0"/>
              <a:t>2) </a:t>
            </a:r>
            <a:r>
              <a:rPr lang="zh-CN" altLang="zh-CN" b="1" dirty="0"/>
              <a:t>用</a:t>
            </a:r>
            <a:r>
              <a:rPr lang="en-US" altLang="zh-CN" b="1" dirty="0"/>
              <a:t>“</a:t>
            </a:r>
            <a:r>
              <a:rPr lang="zh-CN" altLang="zh-CN" b="1" dirty="0"/>
              <a:t>最近所用文件</a:t>
            </a:r>
            <a:r>
              <a:rPr lang="en-US" altLang="zh-CN" b="1" dirty="0"/>
              <a:t>”</a:t>
            </a:r>
            <a:r>
              <a:rPr lang="zh-CN" altLang="zh-CN" b="1" dirty="0"/>
              <a:t>菜单命令打开文档</a:t>
            </a:r>
          </a:p>
          <a:p>
            <a:pPr lvl="2"/>
            <a:r>
              <a:rPr lang="en-US" altLang="zh-CN" b="1" dirty="0" smtClean="0"/>
              <a:t>(</a:t>
            </a:r>
            <a:r>
              <a:rPr lang="en-US" altLang="zh-CN" b="1" dirty="0"/>
              <a:t>3)</a:t>
            </a:r>
            <a:r>
              <a:rPr lang="zh-CN" altLang="zh-CN" b="1" dirty="0"/>
              <a:t>用工具栏按钮打开文档</a:t>
            </a:r>
          </a:p>
          <a:p>
            <a:pPr lvl="2"/>
            <a:r>
              <a:rPr lang="en-US" altLang="zh-CN" b="1" dirty="0"/>
              <a:t>(4)</a:t>
            </a:r>
            <a:r>
              <a:rPr lang="zh-CN" altLang="zh-CN" b="1" dirty="0"/>
              <a:t>在</a:t>
            </a:r>
            <a:r>
              <a:rPr lang="en-US" altLang="zh-CN" b="1" dirty="0"/>
              <a:t>Windows</a:t>
            </a:r>
            <a:r>
              <a:rPr lang="zh-CN" altLang="zh-CN" b="1" dirty="0" smtClean="0"/>
              <a:t>下</a:t>
            </a:r>
            <a:r>
              <a:rPr lang="zh-CN" altLang="en-US" b="1" dirty="0" smtClean="0"/>
              <a:t>双击文档图标</a:t>
            </a:r>
            <a:r>
              <a:rPr lang="zh-CN" altLang="zh-CN" b="1" dirty="0" smtClean="0"/>
              <a:t>打开</a:t>
            </a:r>
            <a:r>
              <a:rPr lang="zh-CN" altLang="zh-CN" b="1" dirty="0"/>
              <a:t>文档</a:t>
            </a:r>
            <a:endParaRPr lang="zh-CN" altLang="zh-CN" dirty="0"/>
          </a:p>
          <a:p>
            <a:pPr lvl="2"/>
            <a:r>
              <a:rPr lang="en-US" altLang="zh-CN" b="1" dirty="0"/>
              <a:t>(5)</a:t>
            </a:r>
            <a:r>
              <a:rPr lang="zh-CN" altLang="zh-CN" b="1" dirty="0"/>
              <a:t>从最近使用的项目中打开文档</a:t>
            </a:r>
            <a:endParaRPr lang="zh-CN" altLang="zh-CN" dirty="0"/>
          </a:p>
          <a:p>
            <a:pPr lvl="1"/>
            <a:r>
              <a:rPr lang="en-US" altLang="zh-CN" b="1" dirty="0"/>
              <a:t>2</a:t>
            </a:r>
            <a:r>
              <a:rPr lang="zh-CN" altLang="zh-CN" b="1" dirty="0"/>
              <a:t>．文档的保存</a:t>
            </a:r>
            <a:endParaRPr lang="zh-CN" altLang="zh-CN" dirty="0"/>
          </a:p>
          <a:p>
            <a:pPr lvl="2"/>
            <a:r>
              <a:rPr lang="en-US" altLang="zh-CN" b="1" dirty="0"/>
              <a:t>(1)</a:t>
            </a:r>
            <a:r>
              <a:rPr lang="zh-CN" altLang="zh-CN" b="1" dirty="0"/>
              <a:t>保存新建文档</a:t>
            </a:r>
            <a:endParaRPr lang="zh-CN" altLang="zh-CN" dirty="0"/>
          </a:p>
          <a:p>
            <a:pPr lvl="2"/>
            <a:r>
              <a:rPr lang="en-US" altLang="zh-CN" b="1" dirty="0"/>
              <a:t>(2)</a:t>
            </a:r>
            <a:r>
              <a:rPr lang="zh-CN" altLang="zh-CN" b="1" dirty="0"/>
              <a:t>保存修改后的已有文档</a:t>
            </a:r>
            <a:endParaRPr lang="zh-CN" altLang="zh-CN" dirty="0"/>
          </a:p>
          <a:p>
            <a:pPr lvl="2"/>
            <a:r>
              <a:rPr lang="en-US" altLang="zh-CN" b="1" dirty="0" smtClean="0"/>
              <a:t>(</a:t>
            </a:r>
            <a:r>
              <a:rPr lang="en-US" altLang="zh-CN" b="1" dirty="0"/>
              <a:t>3)</a:t>
            </a:r>
            <a:r>
              <a:rPr lang="zh-CN" altLang="zh-CN" b="1" dirty="0"/>
              <a:t>另存</a:t>
            </a:r>
            <a:r>
              <a:rPr lang="zh-CN" altLang="zh-CN" b="1" dirty="0" smtClean="0"/>
              <a:t>文档</a:t>
            </a:r>
            <a:endParaRPr lang="zh-CN" altLang="zh-CN"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spTree>
    <p:extLst>
      <p:ext uri="{BB962C8B-B14F-4D97-AF65-F5344CB8AC3E}">
        <p14:creationId xmlns:p14="http://schemas.microsoft.com/office/powerpoint/2010/main" val="35127789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3</a:t>
            </a:r>
            <a:r>
              <a:rPr lang="zh-CN" altLang="zh-CN" b="1" dirty="0"/>
              <a:t>．文档的保护</a:t>
            </a:r>
            <a:endParaRPr lang="zh-CN" altLang="zh-CN" dirty="0"/>
          </a:p>
          <a:p>
            <a:pPr lvl="2"/>
            <a:r>
              <a:rPr lang="en-US" altLang="zh-CN" dirty="0"/>
              <a:t>Word 2010</a:t>
            </a:r>
            <a:r>
              <a:rPr lang="zh-CN" altLang="zh-CN" dirty="0"/>
              <a:t>的保护文档功能包括格式设置限制、编辑限制、打开文档密码、共享打开密码、宏安全性设置保护等功能</a:t>
            </a:r>
            <a:r>
              <a:rPr lang="zh-CN" altLang="zh-CN" dirty="0" smtClean="0"/>
              <a:t>。</a:t>
            </a:r>
            <a:endParaRPr lang="en-US" altLang="zh-CN" dirty="0" smtClean="0"/>
          </a:p>
          <a:p>
            <a:pPr lvl="2"/>
            <a:r>
              <a:rPr lang="zh-CN" altLang="zh-CN" dirty="0" smtClean="0"/>
              <a:t>在</a:t>
            </a:r>
            <a:r>
              <a:rPr lang="en-US" altLang="zh-CN" dirty="0" smtClean="0"/>
              <a:t>“</a:t>
            </a:r>
            <a:r>
              <a:rPr lang="zh-CN" altLang="zh-CN" dirty="0"/>
              <a:t>另存为</a:t>
            </a:r>
            <a:r>
              <a:rPr lang="en-US" altLang="zh-CN" dirty="0"/>
              <a:t>”</a:t>
            </a:r>
            <a:r>
              <a:rPr lang="zh-CN" altLang="zh-CN" dirty="0"/>
              <a:t>对话框中，单击</a:t>
            </a:r>
            <a:r>
              <a:rPr lang="en-US" altLang="zh-CN" dirty="0"/>
              <a:t>“</a:t>
            </a:r>
            <a:r>
              <a:rPr lang="zh-CN" altLang="zh-CN" dirty="0" smtClean="0"/>
              <a:t>工具</a:t>
            </a:r>
            <a:r>
              <a:rPr lang="en-US" altLang="zh-CN" dirty="0" smtClean="0"/>
              <a:t>        ”</a:t>
            </a:r>
            <a:r>
              <a:rPr lang="zh-CN" altLang="zh-CN" dirty="0"/>
              <a:t>按钮</a:t>
            </a:r>
            <a:r>
              <a:rPr lang="zh-CN" altLang="zh-CN" dirty="0" smtClean="0"/>
              <a:t>右侧下拉键，</a:t>
            </a:r>
            <a:r>
              <a:rPr lang="zh-CN" altLang="en-US" dirty="0" smtClean="0"/>
              <a:t>在</a:t>
            </a:r>
            <a:r>
              <a:rPr lang="zh-CN" altLang="zh-CN" dirty="0" smtClean="0"/>
              <a:t>弹出的</a:t>
            </a:r>
            <a:r>
              <a:rPr lang="zh-CN" altLang="zh-CN" dirty="0"/>
              <a:t>下拉</a:t>
            </a:r>
            <a:r>
              <a:rPr lang="zh-CN" altLang="zh-CN" dirty="0" smtClean="0"/>
              <a:t>菜单中</a:t>
            </a:r>
            <a:r>
              <a:rPr lang="zh-CN" altLang="zh-CN" dirty="0"/>
              <a:t>点击</a:t>
            </a:r>
            <a:r>
              <a:rPr lang="en-US" altLang="zh-CN" dirty="0"/>
              <a:t>“</a:t>
            </a:r>
            <a:r>
              <a:rPr lang="zh-CN" altLang="zh-CN" dirty="0"/>
              <a:t>常规选项</a:t>
            </a:r>
            <a:r>
              <a:rPr lang="en-US" altLang="zh-CN" dirty="0" smtClean="0"/>
              <a:t>…”</a:t>
            </a:r>
            <a:r>
              <a:rPr lang="zh-CN" altLang="en-US" dirty="0" smtClean="0"/>
              <a:t>；</a:t>
            </a:r>
            <a:endParaRPr lang="en-US" altLang="zh-CN" dirty="0" smtClean="0"/>
          </a:p>
          <a:p>
            <a:pPr lvl="2"/>
            <a:r>
              <a:rPr lang="zh-CN" altLang="en-US" dirty="0" smtClean="0"/>
              <a:t>在</a:t>
            </a:r>
            <a:r>
              <a:rPr lang="zh-CN" altLang="zh-CN" dirty="0" smtClean="0"/>
              <a:t>系统弹出</a:t>
            </a:r>
            <a:r>
              <a:rPr lang="zh-CN" altLang="en-US" dirty="0" smtClean="0"/>
              <a:t>的</a:t>
            </a:r>
            <a:r>
              <a:rPr lang="en-US" altLang="zh-CN" dirty="0" smtClean="0"/>
              <a:t>“</a:t>
            </a:r>
            <a:r>
              <a:rPr lang="zh-CN" altLang="zh-CN" dirty="0"/>
              <a:t>常规选项</a:t>
            </a:r>
            <a:r>
              <a:rPr lang="en-US" altLang="zh-CN" dirty="0"/>
              <a:t>”</a:t>
            </a:r>
            <a:r>
              <a:rPr lang="zh-CN" altLang="zh-CN" dirty="0" smtClean="0"/>
              <a:t>对话框</a:t>
            </a:r>
            <a:r>
              <a:rPr lang="zh-CN" altLang="en-US" dirty="0" smtClean="0"/>
              <a:t>中进行文档保护的相关设置。</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580112" y="3817153"/>
            <a:ext cx="296987" cy="331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8570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876397" cy="4182534"/>
          </a:xfrm>
        </p:spPr>
        <p:txBody>
          <a:bodyPr>
            <a:normAutofit fontScale="92500" lnSpcReduction="10000"/>
          </a:bodyPr>
          <a:lstStyle/>
          <a:p>
            <a:pPr marL="301943" lvl="1" indent="0">
              <a:buNone/>
            </a:pPr>
            <a:r>
              <a:rPr lang="en-US" altLang="zh-CN" dirty="0" smtClean="0"/>
              <a:t>         </a:t>
            </a:r>
            <a:r>
              <a:rPr lang="zh-CN" altLang="zh-CN" dirty="0" smtClean="0"/>
              <a:t>在</a:t>
            </a:r>
            <a:r>
              <a:rPr lang="en-US" altLang="zh-CN" dirty="0"/>
              <a:t>Word 2010</a:t>
            </a:r>
            <a:r>
              <a:rPr lang="zh-CN" altLang="zh-CN" dirty="0"/>
              <a:t>中</a:t>
            </a:r>
            <a:r>
              <a:rPr lang="zh-CN" altLang="zh-CN" dirty="0" smtClean="0"/>
              <a:t>，文档</a:t>
            </a:r>
            <a:r>
              <a:rPr lang="zh-CN" altLang="zh-CN" dirty="0"/>
              <a:t>编辑主要涉及文本选定、插入、删除、复制和移动、查找和</a:t>
            </a:r>
            <a:r>
              <a:rPr lang="zh-CN" altLang="zh-CN" dirty="0" smtClean="0"/>
              <a:t>替换等</a:t>
            </a:r>
            <a:r>
              <a:rPr lang="zh-CN" altLang="en-US" dirty="0" smtClean="0"/>
              <a:t>。</a:t>
            </a:r>
            <a:endParaRPr lang="en-US" altLang="zh-CN" dirty="0" smtClean="0"/>
          </a:p>
          <a:p>
            <a:r>
              <a:rPr lang="en-US" altLang="zh-CN" b="1" dirty="0"/>
              <a:t>5.3.1</a:t>
            </a:r>
            <a:r>
              <a:rPr lang="zh-CN" altLang="zh-CN" b="1" dirty="0"/>
              <a:t>文本选定</a:t>
            </a:r>
          </a:p>
          <a:p>
            <a:pPr lvl="1"/>
            <a:r>
              <a:rPr lang="zh-CN" altLang="zh-CN" dirty="0" smtClean="0"/>
              <a:t>遵循</a:t>
            </a:r>
            <a:r>
              <a:rPr lang="en-US" altLang="zh-CN" dirty="0"/>
              <a:t>“</a:t>
            </a:r>
            <a:r>
              <a:rPr lang="zh-CN" altLang="zh-CN" dirty="0"/>
              <a:t>先选定后操作</a:t>
            </a:r>
            <a:r>
              <a:rPr lang="en-US" altLang="zh-CN" dirty="0"/>
              <a:t>”</a:t>
            </a:r>
            <a:r>
              <a:rPr lang="zh-CN" altLang="zh-CN" dirty="0"/>
              <a:t>的原则</a:t>
            </a:r>
            <a:r>
              <a:rPr lang="zh-CN" altLang="zh-CN" dirty="0" smtClean="0"/>
              <a:t>。</a:t>
            </a:r>
            <a:endParaRPr lang="en-US" altLang="zh-CN" dirty="0" smtClean="0"/>
          </a:p>
          <a:p>
            <a:pPr lvl="1"/>
            <a:r>
              <a:rPr lang="zh-CN" altLang="zh-CN" b="1" dirty="0"/>
              <a:t>选择文本的</a:t>
            </a:r>
            <a:r>
              <a:rPr lang="zh-CN" altLang="zh-CN" b="1" dirty="0" smtClean="0"/>
              <a:t>方法</a:t>
            </a:r>
            <a:endParaRPr lang="en-US" altLang="zh-CN" b="1" dirty="0" smtClean="0"/>
          </a:p>
          <a:p>
            <a:pPr lvl="2"/>
            <a:r>
              <a:rPr lang="en-US" altLang="zh-CN" b="1" dirty="0"/>
              <a:t>(1)</a:t>
            </a:r>
            <a:r>
              <a:rPr lang="zh-CN" altLang="zh-CN" b="1" dirty="0"/>
              <a:t>用鼠标选定</a:t>
            </a:r>
            <a:r>
              <a:rPr lang="zh-CN" altLang="zh-CN" b="1" dirty="0" smtClean="0"/>
              <a:t>文本</a:t>
            </a:r>
            <a:endParaRPr lang="en-US" altLang="zh-CN" b="1" dirty="0" smtClean="0"/>
          </a:p>
          <a:p>
            <a:pPr lvl="3"/>
            <a:r>
              <a:rPr lang="zh-CN" altLang="zh-CN" dirty="0"/>
              <a:t>小块文本的</a:t>
            </a:r>
            <a:r>
              <a:rPr lang="zh-CN" altLang="zh-CN" dirty="0" smtClean="0"/>
              <a:t>选定</a:t>
            </a:r>
            <a:r>
              <a:rPr lang="zh-CN" altLang="en-US" dirty="0" smtClean="0"/>
              <a:t>：拖动鼠标</a:t>
            </a:r>
            <a:endParaRPr lang="en-US" altLang="zh-CN" dirty="0" smtClean="0"/>
          </a:p>
          <a:p>
            <a:pPr lvl="3"/>
            <a:r>
              <a:rPr lang="zh-CN" altLang="zh-CN" dirty="0"/>
              <a:t>大块文本的</a:t>
            </a:r>
            <a:r>
              <a:rPr lang="zh-CN" altLang="zh-CN" dirty="0" smtClean="0"/>
              <a:t>选定</a:t>
            </a:r>
            <a:r>
              <a:rPr lang="zh-CN" altLang="en-US" dirty="0" smtClean="0"/>
              <a:t>：起始位置</a:t>
            </a:r>
            <a:r>
              <a:rPr lang="en-US" altLang="zh-CN" dirty="0" smtClean="0"/>
              <a:t>+Shift+</a:t>
            </a:r>
            <a:r>
              <a:rPr lang="zh-CN" altLang="en-US" dirty="0" smtClean="0"/>
              <a:t>终点位置</a:t>
            </a:r>
            <a:endParaRPr lang="en-US" altLang="zh-CN" dirty="0" smtClean="0"/>
          </a:p>
          <a:p>
            <a:pPr lvl="3"/>
            <a:r>
              <a:rPr lang="zh-CN" altLang="zh-CN" dirty="0"/>
              <a:t>选定</a:t>
            </a:r>
            <a:r>
              <a:rPr lang="zh-CN" altLang="zh-CN" dirty="0" smtClean="0"/>
              <a:t>一行</a:t>
            </a:r>
            <a:r>
              <a:rPr lang="zh-CN" altLang="en-US" dirty="0" smtClean="0"/>
              <a:t>：</a:t>
            </a:r>
            <a:r>
              <a:rPr lang="zh-CN" altLang="zh-CN" dirty="0"/>
              <a:t>将鼠标移出文本</a:t>
            </a:r>
            <a:r>
              <a:rPr lang="zh-CN" altLang="zh-CN" dirty="0" smtClean="0"/>
              <a:t>左边界</a:t>
            </a:r>
            <a:r>
              <a:rPr lang="zh-CN" altLang="en-US" dirty="0" smtClean="0"/>
              <a:t>，单击鼠标</a:t>
            </a:r>
            <a:endParaRPr lang="en-US" altLang="zh-CN" dirty="0" smtClean="0"/>
          </a:p>
          <a:p>
            <a:pPr lvl="3"/>
            <a:r>
              <a:rPr lang="zh-CN" altLang="zh-CN" dirty="0"/>
              <a:t>选定</a:t>
            </a:r>
            <a:r>
              <a:rPr lang="zh-CN" altLang="zh-CN" dirty="0" smtClean="0"/>
              <a:t>一段</a:t>
            </a:r>
            <a:r>
              <a:rPr lang="zh-CN" altLang="en-US" dirty="0" smtClean="0"/>
              <a:t>：</a:t>
            </a:r>
            <a:r>
              <a:rPr lang="zh-CN" altLang="zh-CN" dirty="0"/>
              <a:t>将鼠标移出文本左边界</a:t>
            </a:r>
            <a:r>
              <a:rPr lang="zh-CN" altLang="en-US" dirty="0" smtClean="0"/>
              <a:t>，双击</a:t>
            </a:r>
            <a:r>
              <a:rPr lang="zh-CN" altLang="en-US" dirty="0"/>
              <a:t>鼠标</a:t>
            </a:r>
            <a:endParaRPr lang="en-US" altLang="zh-CN" dirty="0" smtClean="0"/>
          </a:p>
          <a:p>
            <a:pPr lvl="3"/>
            <a:r>
              <a:rPr lang="zh-CN" altLang="zh-CN" dirty="0"/>
              <a:t>选定整篇</a:t>
            </a:r>
            <a:r>
              <a:rPr lang="zh-CN" altLang="zh-CN" dirty="0" smtClean="0"/>
              <a:t>文档</a:t>
            </a:r>
            <a:r>
              <a:rPr lang="zh-CN" altLang="en-US" dirty="0" smtClean="0"/>
              <a:t>：</a:t>
            </a:r>
            <a:r>
              <a:rPr lang="zh-CN" altLang="zh-CN" dirty="0" smtClean="0"/>
              <a:t>将</a:t>
            </a:r>
            <a:r>
              <a:rPr lang="zh-CN" altLang="zh-CN" dirty="0"/>
              <a:t>鼠标移出文本左边界</a:t>
            </a:r>
            <a:r>
              <a:rPr lang="zh-CN" altLang="en-US" dirty="0" smtClean="0"/>
              <a:t>，三击</a:t>
            </a:r>
            <a:r>
              <a:rPr lang="zh-CN" altLang="en-US" dirty="0"/>
              <a:t>鼠标</a:t>
            </a:r>
            <a:endParaRPr lang="en-US" altLang="zh-CN" dirty="0" smtClean="0"/>
          </a:p>
          <a:p>
            <a:pPr lvl="3"/>
            <a:r>
              <a:rPr lang="zh-CN" altLang="zh-CN" dirty="0"/>
              <a:t>选定矩形</a:t>
            </a:r>
            <a:r>
              <a:rPr lang="zh-CN" altLang="zh-CN" dirty="0" smtClean="0"/>
              <a:t>块</a:t>
            </a:r>
            <a:r>
              <a:rPr lang="zh-CN" altLang="en-US" dirty="0" smtClean="0"/>
              <a:t>：</a:t>
            </a:r>
            <a:r>
              <a:rPr lang="zh-CN" altLang="zh-CN" dirty="0"/>
              <a:t>矩形块的左</a:t>
            </a:r>
            <a:r>
              <a:rPr lang="zh-CN" altLang="zh-CN" dirty="0" smtClean="0"/>
              <a:t>上角</a:t>
            </a:r>
            <a:r>
              <a:rPr lang="en-US" altLang="zh-CN" dirty="0" smtClean="0"/>
              <a:t>+Alt+</a:t>
            </a:r>
            <a:r>
              <a:rPr lang="zh-CN" altLang="zh-CN" dirty="0"/>
              <a:t>再按住</a:t>
            </a:r>
            <a:r>
              <a:rPr lang="zh-CN" altLang="zh-CN" dirty="0" smtClean="0"/>
              <a:t>鼠标</a:t>
            </a:r>
            <a:r>
              <a:rPr lang="zh-CN" altLang="en-US" dirty="0" smtClean="0"/>
              <a:t>到</a:t>
            </a:r>
            <a:r>
              <a:rPr lang="zh-CN" altLang="zh-CN" dirty="0"/>
              <a:t>矩形块</a:t>
            </a:r>
            <a:r>
              <a:rPr lang="zh-CN" altLang="zh-CN" dirty="0" smtClean="0"/>
              <a:t>的</a:t>
            </a:r>
            <a:r>
              <a:rPr lang="zh-CN" altLang="en-US" dirty="0" smtClean="0"/>
              <a:t>右下</a:t>
            </a:r>
            <a:r>
              <a:rPr lang="zh-CN" altLang="zh-CN" dirty="0" smtClean="0"/>
              <a:t>角</a:t>
            </a:r>
            <a:endParaRPr lang="en-US" altLang="zh-CN" dirty="0" smtClean="0"/>
          </a:p>
          <a:p>
            <a:pPr lvl="3"/>
            <a:r>
              <a:rPr lang="zh-CN" altLang="zh-CN" dirty="0"/>
              <a:t>不连续文本的</a:t>
            </a:r>
            <a:r>
              <a:rPr lang="zh-CN" altLang="zh-CN" dirty="0" smtClean="0"/>
              <a:t>选定</a:t>
            </a:r>
            <a:r>
              <a:rPr lang="zh-CN" altLang="en-US" dirty="0" smtClean="0"/>
              <a:t>：</a:t>
            </a:r>
            <a:r>
              <a:rPr lang="zh-CN" altLang="zh-CN" dirty="0"/>
              <a:t>按住</a:t>
            </a:r>
            <a:r>
              <a:rPr lang="en-US" altLang="zh-CN" dirty="0"/>
              <a:t>Ctrl</a:t>
            </a:r>
            <a:r>
              <a:rPr lang="zh-CN" altLang="zh-CN" dirty="0"/>
              <a:t>键的同时，再用鼠标逐</a:t>
            </a:r>
            <a:r>
              <a:rPr lang="zh-CN" altLang="zh-CN" dirty="0" smtClean="0"/>
              <a:t>块选择</a:t>
            </a:r>
            <a:endParaRPr lang="en-US" altLang="zh-CN" b="1" dirty="0" smtClean="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162932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881697" lvl="4" indent="-274320"/>
            <a:r>
              <a:rPr lang="en-US" altLang="zh-CN" b="1" dirty="0"/>
              <a:t>(2)</a:t>
            </a:r>
            <a:r>
              <a:rPr lang="zh-CN" altLang="zh-CN" b="1" dirty="0"/>
              <a:t>用键盘选定</a:t>
            </a:r>
            <a:r>
              <a:rPr lang="zh-CN" altLang="zh-CN" b="1" dirty="0" smtClean="0"/>
              <a:t>文本</a:t>
            </a:r>
            <a:endParaRPr lang="en-US" altLang="zh-CN" b="1" dirty="0" smtClean="0"/>
          </a:p>
          <a:p>
            <a:pPr lvl="3"/>
            <a:r>
              <a:rPr lang="en-US" altLang="zh-CN" b="1" dirty="0"/>
              <a:t>Shift + ←</a:t>
            </a:r>
            <a:r>
              <a:rPr lang="zh-CN" altLang="zh-CN" b="1" dirty="0"/>
              <a:t>（</a:t>
            </a:r>
            <a:r>
              <a:rPr lang="en-US" altLang="zh-CN" b="1" dirty="0"/>
              <a:t>→</a:t>
            </a:r>
            <a:r>
              <a:rPr lang="zh-CN" altLang="zh-CN" b="1" dirty="0"/>
              <a:t>）方向键：</a:t>
            </a:r>
            <a:r>
              <a:rPr lang="zh-CN" altLang="zh-CN" dirty="0"/>
              <a:t>分别向左（右）扩展选定一个字符。</a:t>
            </a:r>
          </a:p>
          <a:p>
            <a:pPr lvl="3"/>
            <a:r>
              <a:rPr lang="en-US" altLang="zh-CN" b="1" dirty="0"/>
              <a:t>Shift + ↑</a:t>
            </a:r>
            <a:r>
              <a:rPr lang="zh-CN" altLang="zh-CN" b="1" dirty="0"/>
              <a:t>（</a:t>
            </a:r>
            <a:r>
              <a:rPr lang="en-US" altLang="zh-CN" b="1" dirty="0"/>
              <a:t>↓</a:t>
            </a:r>
            <a:r>
              <a:rPr lang="zh-CN" altLang="zh-CN" b="1" dirty="0"/>
              <a:t>）方向键：</a:t>
            </a:r>
            <a:r>
              <a:rPr lang="zh-CN" altLang="zh-CN" dirty="0"/>
              <a:t>分别有插入点处向上（下）扩展选定一行。</a:t>
            </a:r>
          </a:p>
          <a:p>
            <a:pPr lvl="3"/>
            <a:r>
              <a:rPr lang="en-US" altLang="zh-CN" b="1" dirty="0"/>
              <a:t>Ctrl + Shift + Home:</a:t>
            </a:r>
            <a:r>
              <a:rPr lang="zh-CN" altLang="zh-CN" dirty="0"/>
              <a:t>从当前的位置扩展选定到文档开头，且光标定位在文档开头。</a:t>
            </a:r>
          </a:p>
          <a:p>
            <a:pPr lvl="3"/>
            <a:r>
              <a:rPr lang="en-US" altLang="zh-CN" b="1" dirty="0"/>
              <a:t>Ctrl + Shift + End</a:t>
            </a:r>
            <a:r>
              <a:rPr lang="zh-CN" altLang="zh-CN" b="1" dirty="0"/>
              <a:t>：</a:t>
            </a:r>
            <a:r>
              <a:rPr lang="zh-CN" altLang="zh-CN" dirty="0"/>
              <a:t>从当前位置扩展选定到文挡结尾，且光标定位在文档之末。</a:t>
            </a:r>
          </a:p>
          <a:p>
            <a:pPr lvl="3"/>
            <a:r>
              <a:rPr lang="en-US" altLang="zh-CN" b="1" dirty="0"/>
              <a:t>Ctrl + A</a:t>
            </a:r>
            <a:r>
              <a:rPr lang="zh-CN" altLang="zh-CN" b="1" dirty="0"/>
              <a:t>：</a:t>
            </a:r>
            <a:r>
              <a:rPr lang="zh-CN" altLang="zh-CN" dirty="0"/>
              <a:t>选定整篇文档。</a:t>
            </a:r>
            <a:endParaRPr lang="zh-CN" altLang="en-US" dirty="0"/>
          </a:p>
          <a:p>
            <a:endParaRPr lang="zh-CN" altLang="en-US"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892284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5.3.2</a:t>
            </a:r>
            <a:r>
              <a:rPr lang="zh-CN" altLang="zh-CN" b="1" dirty="0"/>
              <a:t>文本的插入、复制、移动和删除</a:t>
            </a:r>
          </a:p>
          <a:p>
            <a:pPr lvl="1"/>
            <a:r>
              <a:rPr lang="en-US" altLang="zh-CN" b="1" dirty="0"/>
              <a:t>1</a:t>
            </a:r>
            <a:r>
              <a:rPr lang="zh-CN" altLang="zh-CN" b="1" dirty="0"/>
              <a:t>．字符的插入</a:t>
            </a:r>
            <a:endParaRPr lang="zh-CN" altLang="zh-CN" dirty="0"/>
          </a:p>
          <a:p>
            <a:pPr marL="581343" lvl="2" indent="0">
              <a:buNone/>
            </a:pPr>
            <a:r>
              <a:rPr lang="en-US" altLang="zh-CN" dirty="0" smtClean="0"/>
              <a:t>         </a:t>
            </a:r>
            <a:r>
              <a:rPr lang="zh-CN" altLang="zh-CN" dirty="0" smtClean="0"/>
              <a:t>在</a:t>
            </a:r>
            <a:r>
              <a:rPr lang="en-US" altLang="zh-CN" dirty="0"/>
              <a:t>Word 2010</a:t>
            </a:r>
            <a:r>
              <a:rPr lang="zh-CN" altLang="zh-CN" dirty="0"/>
              <a:t>的插入状态</a:t>
            </a:r>
            <a:r>
              <a:rPr lang="en-US" altLang="zh-CN" dirty="0"/>
              <a:t>(</a:t>
            </a:r>
            <a:r>
              <a:rPr lang="zh-CN" altLang="zh-CN" dirty="0"/>
              <a:t>默认状态</a:t>
            </a:r>
            <a:r>
              <a:rPr lang="en-US" altLang="zh-CN" dirty="0"/>
              <a:t>)</a:t>
            </a:r>
            <a:r>
              <a:rPr lang="zh-CN" altLang="zh-CN" dirty="0"/>
              <a:t>下，将光标定位到想要插入字符的位置，然后输入</a:t>
            </a:r>
            <a:r>
              <a:rPr lang="zh-CN" altLang="zh-CN" dirty="0" smtClean="0"/>
              <a:t>字符</a:t>
            </a:r>
            <a:r>
              <a:rPr lang="zh-CN" altLang="en-US" dirty="0" smtClean="0"/>
              <a:t>。</a:t>
            </a:r>
            <a:endParaRPr lang="zh-CN" altLang="zh-CN" dirty="0"/>
          </a:p>
          <a:p>
            <a:pPr lvl="1"/>
            <a:r>
              <a:rPr lang="en-US" altLang="zh-CN" b="1" dirty="0"/>
              <a:t>2</a:t>
            </a:r>
            <a:r>
              <a:rPr lang="zh-CN" altLang="zh-CN" b="1" dirty="0"/>
              <a:t>．文本的复制</a:t>
            </a:r>
            <a:endParaRPr lang="zh-CN" altLang="zh-CN" dirty="0"/>
          </a:p>
          <a:p>
            <a:pPr lvl="2"/>
            <a:r>
              <a:rPr lang="en-US" altLang="zh-CN" dirty="0"/>
              <a:t>(1)</a:t>
            </a:r>
            <a:r>
              <a:rPr lang="zh-CN" altLang="zh-CN" dirty="0"/>
              <a:t>用鼠标拖放复制文本</a:t>
            </a:r>
          </a:p>
          <a:p>
            <a:pPr lvl="2"/>
            <a:r>
              <a:rPr lang="zh-CN" altLang="zh-CN" dirty="0"/>
              <a:t>选定要复制</a:t>
            </a:r>
            <a:r>
              <a:rPr lang="zh-CN" altLang="zh-CN" dirty="0" smtClean="0"/>
              <a:t>文本</a:t>
            </a:r>
            <a:r>
              <a:rPr lang="zh-CN" altLang="en-US" dirty="0" smtClean="0"/>
              <a:t>，</a:t>
            </a:r>
            <a:r>
              <a:rPr lang="zh-CN" altLang="zh-CN" dirty="0" smtClean="0"/>
              <a:t>按住</a:t>
            </a:r>
            <a:r>
              <a:rPr lang="en-US" altLang="zh-CN" dirty="0"/>
              <a:t>Ctrl</a:t>
            </a:r>
            <a:r>
              <a:rPr lang="zh-CN" altLang="zh-CN" dirty="0"/>
              <a:t>键的</a:t>
            </a:r>
            <a:r>
              <a:rPr lang="zh-CN" altLang="zh-CN" dirty="0" smtClean="0"/>
              <a:t>同时按住</a:t>
            </a:r>
            <a:r>
              <a:rPr lang="zh-CN" altLang="zh-CN" dirty="0"/>
              <a:t>鼠标左键</a:t>
            </a:r>
            <a:r>
              <a:rPr lang="zh-CN" altLang="zh-CN" dirty="0" smtClean="0"/>
              <a:t>，拖动</a:t>
            </a:r>
            <a:r>
              <a:rPr lang="zh-CN" altLang="zh-CN" dirty="0"/>
              <a:t>鼠标到目标位置，松开</a:t>
            </a:r>
            <a:r>
              <a:rPr lang="zh-CN" altLang="zh-CN" dirty="0" smtClean="0"/>
              <a:t>鼠标即</a:t>
            </a:r>
            <a:r>
              <a:rPr lang="zh-CN" altLang="zh-CN" dirty="0"/>
              <a:t>可。</a:t>
            </a:r>
          </a:p>
          <a:p>
            <a:pPr lvl="2"/>
            <a:r>
              <a:rPr lang="en-US" altLang="zh-CN" dirty="0" smtClean="0"/>
              <a:t>(2)</a:t>
            </a:r>
            <a:r>
              <a:rPr lang="zh-CN" altLang="zh-CN" dirty="0" smtClean="0"/>
              <a:t>使用</a:t>
            </a:r>
            <a:r>
              <a:rPr lang="zh-CN" altLang="zh-CN" dirty="0"/>
              <a:t>剪贴复制文本</a:t>
            </a:r>
          </a:p>
          <a:p>
            <a:pPr lvl="2"/>
            <a:r>
              <a:rPr lang="zh-CN" altLang="zh-CN" dirty="0"/>
              <a:t>选定要复制的</a:t>
            </a:r>
            <a:r>
              <a:rPr lang="zh-CN" altLang="zh-CN" dirty="0" smtClean="0"/>
              <a:t>文本</a:t>
            </a:r>
            <a:r>
              <a:rPr lang="zh-CN" altLang="en-US" dirty="0" smtClean="0"/>
              <a:t>，</a:t>
            </a:r>
            <a:r>
              <a:rPr lang="zh-CN" altLang="zh-CN" dirty="0" smtClean="0"/>
              <a:t>点击</a:t>
            </a:r>
            <a:r>
              <a:rPr lang="en-US" altLang="zh-CN" dirty="0" smtClean="0"/>
              <a:t>“</a:t>
            </a:r>
            <a:r>
              <a:rPr lang="zh-CN" altLang="zh-CN" dirty="0"/>
              <a:t>复制</a:t>
            </a:r>
            <a:r>
              <a:rPr lang="en-US" altLang="zh-CN" dirty="0"/>
              <a:t>”</a:t>
            </a:r>
            <a:r>
              <a:rPr lang="zh-CN" altLang="zh-CN" dirty="0" smtClean="0"/>
              <a:t>按钮</a:t>
            </a:r>
            <a:r>
              <a:rPr lang="zh-CN" altLang="en-US" dirty="0" smtClean="0"/>
              <a:t>或</a:t>
            </a:r>
            <a:r>
              <a:rPr lang="zh-CN" altLang="zh-CN" dirty="0" smtClean="0"/>
              <a:t>快捷</a:t>
            </a:r>
            <a:r>
              <a:rPr lang="zh-CN" altLang="zh-CN" dirty="0"/>
              <a:t>菜单</a:t>
            </a:r>
            <a:r>
              <a:rPr lang="zh-CN" altLang="zh-CN" dirty="0" smtClean="0"/>
              <a:t>中</a:t>
            </a:r>
            <a:r>
              <a:rPr lang="en-US" altLang="zh-CN" dirty="0" smtClean="0"/>
              <a:t>“</a:t>
            </a:r>
            <a:r>
              <a:rPr lang="zh-CN" altLang="zh-CN" dirty="0"/>
              <a:t>复制</a:t>
            </a:r>
            <a:r>
              <a:rPr lang="en-US" altLang="zh-CN" dirty="0"/>
              <a:t>”</a:t>
            </a:r>
            <a:r>
              <a:rPr lang="zh-CN" altLang="zh-CN" dirty="0" smtClean="0"/>
              <a:t>项或</a:t>
            </a:r>
            <a:r>
              <a:rPr lang="zh-CN" altLang="zh-CN" dirty="0"/>
              <a:t>使用</a:t>
            </a:r>
            <a:r>
              <a:rPr lang="en-US" altLang="zh-CN" dirty="0"/>
              <a:t>Ctrl +C</a:t>
            </a:r>
            <a:r>
              <a:rPr lang="zh-CN" altLang="zh-CN" dirty="0"/>
              <a:t>组合键</a:t>
            </a:r>
            <a:r>
              <a:rPr lang="zh-CN" altLang="zh-CN" dirty="0" smtClean="0"/>
              <a:t>，将</a:t>
            </a:r>
            <a:r>
              <a:rPr lang="zh-CN" altLang="zh-CN" dirty="0"/>
              <a:t>光标定位到目标位置，</a:t>
            </a:r>
            <a:r>
              <a:rPr lang="zh-CN" altLang="zh-CN" dirty="0" smtClean="0"/>
              <a:t>点击</a:t>
            </a:r>
            <a:r>
              <a:rPr lang="en-US" altLang="zh-CN" dirty="0" smtClean="0"/>
              <a:t>“</a:t>
            </a:r>
            <a:r>
              <a:rPr lang="zh-CN" altLang="zh-CN" dirty="0"/>
              <a:t>粘贴</a:t>
            </a:r>
            <a:r>
              <a:rPr lang="en-US" altLang="zh-CN" dirty="0"/>
              <a:t>”</a:t>
            </a:r>
            <a:r>
              <a:rPr lang="zh-CN" altLang="zh-CN" dirty="0" smtClean="0"/>
              <a:t>按钮或快捷</a:t>
            </a:r>
            <a:r>
              <a:rPr lang="zh-CN" altLang="zh-CN" dirty="0"/>
              <a:t>菜单</a:t>
            </a:r>
            <a:r>
              <a:rPr lang="zh-CN" altLang="zh-CN" dirty="0" smtClean="0"/>
              <a:t>中</a:t>
            </a:r>
            <a:r>
              <a:rPr lang="en-US" altLang="zh-CN" dirty="0" smtClean="0"/>
              <a:t>“</a:t>
            </a:r>
            <a:r>
              <a:rPr lang="zh-CN" altLang="zh-CN" dirty="0"/>
              <a:t>粘贴</a:t>
            </a:r>
            <a:r>
              <a:rPr lang="en-US" altLang="zh-CN" dirty="0"/>
              <a:t>”</a:t>
            </a:r>
            <a:r>
              <a:rPr lang="zh-CN" altLang="zh-CN" dirty="0"/>
              <a:t>项；或用</a:t>
            </a:r>
            <a:r>
              <a:rPr lang="en-US" altLang="zh-CN" dirty="0"/>
              <a:t>Ctrl +V</a:t>
            </a:r>
            <a:r>
              <a:rPr lang="zh-CN" altLang="zh-CN" dirty="0" smtClean="0"/>
              <a:t>组合键。</a:t>
            </a:r>
            <a:endParaRPr lang="zh-CN" altLang="zh-CN" dirty="0"/>
          </a:p>
          <a:p>
            <a:endParaRPr lang="zh-CN" altLang="zh-CN"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2914073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hlinkClick r:id="rId2" action="ppaction://hlinksldjump"/>
              </a:rPr>
              <a:t>5.1 Microsoft Office 2010</a:t>
            </a:r>
            <a:r>
              <a:rPr lang="zh-CN" altLang="zh-CN" b="1" dirty="0">
                <a:hlinkClick r:id="rId2" action="ppaction://hlinksldjump"/>
              </a:rPr>
              <a:t>系统及安装</a:t>
            </a:r>
            <a:endParaRPr lang="zh-CN" altLang="zh-CN" b="1" dirty="0"/>
          </a:p>
          <a:p>
            <a:r>
              <a:rPr lang="en-US" altLang="zh-CN" b="1" dirty="0">
                <a:hlinkClick r:id="rId3" action="ppaction://hlinksldjump"/>
              </a:rPr>
              <a:t>5.2 Word 2010</a:t>
            </a:r>
            <a:r>
              <a:rPr lang="zh-CN" altLang="zh-CN" b="1" dirty="0">
                <a:hlinkClick r:id="rId3" action="ppaction://hlinksldjump"/>
              </a:rPr>
              <a:t>基本操作</a:t>
            </a:r>
            <a:endParaRPr lang="zh-CN" altLang="zh-CN" b="1" dirty="0"/>
          </a:p>
          <a:p>
            <a:r>
              <a:rPr lang="en-US" altLang="zh-CN" b="1" dirty="0">
                <a:hlinkClick r:id="rId4" action="ppaction://hlinksldjump"/>
              </a:rPr>
              <a:t>5.3</a:t>
            </a:r>
            <a:r>
              <a:rPr lang="zh-CN" altLang="zh-CN" b="1" dirty="0">
                <a:hlinkClick r:id="rId4" action="ppaction://hlinksldjump"/>
              </a:rPr>
              <a:t>编辑文档</a:t>
            </a:r>
            <a:endParaRPr lang="zh-CN" altLang="zh-CN" b="1" dirty="0"/>
          </a:p>
          <a:p>
            <a:r>
              <a:rPr lang="en-US" altLang="zh-CN" b="1" dirty="0">
                <a:hlinkClick r:id="rId5" action="ppaction://hlinksldjump"/>
              </a:rPr>
              <a:t>5.4</a:t>
            </a:r>
            <a:r>
              <a:rPr lang="zh-CN" altLang="zh-CN" b="1" dirty="0">
                <a:hlinkClick r:id="rId5" action="ppaction://hlinksldjump"/>
              </a:rPr>
              <a:t>文档排版</a:t>
            </a:r>
            <a:endParaRPr lang="zh-CN" altLang="zh-CN" b="1" dirty="0"/>
          </a:p>
          <a:p>
            <a:r>
              <a:rPr lang="en-US" altLang="zh-CN" b="1" dirty="0">
                <a:hlinkClick r:id="rId6" action="ppaction://hlinksldjump"/>
              </a:rPr>
              <a:t>5.5</a:t>
            </a:r>
            <a:r>
              <a:rPr lang="zh-CN" altLang="zh-CN" b="1" dirty="0">
                <a:hlinkClick r:id="rId6" action="ppaction://hlinksldjump"/>
              </a:rPr>
              <a:t>页面设置与文档打印</a:t>
            </a:r>
            <a:endParaRPr lang="zh-CN" altLang="zh-CN" b="1" dirty="0"/>
          </a:p>
          <a:p>
            <a:r>
              <a:rPr lang="en-US" altLang="zh-CN" b="1" dirty="0" smtClean="0">
                <a:hlinkClick r:id="rId7" action="ppaction://hlinksldjump"/>
              </a:rPr>
              <a:t>5.6</a:t>
            </a:r>
            <a:r>
              <a:rPr lang="zh-CN" altLang="en-US" b="1" dirty="0" smtClean="0">
                <a:hlinkClick r:id="rId7" action="ppaction://hlinksldjump"/>
              </a:rPr>
              <a:t>在</a:t>
            </a:r>
            <a:r>
              <a:rPr lang="en-US" altLang="zh-CN" b="1" dirty="0" smtClean="0">
                <a:hlinkClick r:id="rId7" action="ppaction://hlinksldjump"/>
              </a:rPr>
              <a:t>WORD</a:t>
            </a:r>
            <a:r>
              <a:rPr lang="zh-CN" altLang="en-US" b="1" dirty="0" smtClean="0">
                <a:hlinkClick r:id="rId7" action="ppaction://hlinksldjump"/>
              </a:rPr>
              <a:t>文档插入</a:t>
            </a:r>
            <a:r>
              <a:rPr lang="zh-CN" altLang="zh-CN" b="1" dirty="0" smtClean="0">
                <a:hlinkClick r:id="rId7" action="ppaction://hlinksldjump"/>
              </a:rPr>
              <a:t>表格</a:t>
            </a:r>
            <a:endParaRPr lang="zh-CN" altLang="zh-CN" b="1" dirty="0"/>
          </a:p>
          <a:p>
            <a:r>
              <a:rPr lang="en-US" altLang="zh-CN" b="1" dirty="0">
                <a:hlinkClick r:id="rId8" action="ppaction://hlinksldjump"/>
              </a:rPr>
              <a:t>5.7</a:t>
            </a:r>
            <a:r>
              <a:rPr lang="zh-CN" altLang="zh-CN" b="1" dirty="0">
                <a:hlinkClick r:id="rId8" action="ppaction://hlinksldjump"/>
              </a:rPr>
              <a:t>插入对象与</a:t>
            </a:r>
            <a:r>
              <a:rPr lang="zh-CN" altLang="zh-CN" b="1" dirty="0" smtClean="0">
                <a:hlinkClick r:id="rId8" action="ppaction://hlinksldjump"/>
              </a:rPr>
              <a:t>绘图</a:t>
            </a:r>
            <a:endParaRPr lang="en-US" altLang="zh-CN" b="1" dirty="0" smtClean="0"/>
          </a:p>
          <a:p>
            <a:r>
              <a:rPr lang="en-US" altLang="zh-CN" b="1" dirty="0">
                <a:hlinkClick r:id="rId9" action="ppaction://hlinksldjump"/>
              </a:rPr>
              <a:t>5.8  </a:t>
            </a:r>
            <a:r>
              <a:rPr lang="zh-CN" altLang="zh-CN" b="1" dirty="0">
                <a:hlinkClick r:id="rId9" action="ppaction://hlinksldjump"/>
              </a:rPr>
              <a:t>邮件</a:t>
            </a:r>
            <a:r>
              <a:rPr lang="zh-CN" altLang="zh-CN" b="1" dirty="0" smtClean="0">
                <a:hlinkClick r:id="rId9" action="ppaction://hlinksldjump"/>
              </a:rPr>
              <a:t>合并</a:t>
            </a:r>
            <a:endParaRPr lang="zh-CN" altLang="zh-CN" b="1" dirty="0"/>
          </a:p>
        </p:txBody>
      </p:sp>
      <p:sp>
        <p:nvSpPr>
          <p:cNvPr id="3" name="标题 2"/>
          <p:cNvSpPr>
            <a:spLocks noGrp="1"/>
          </p:cNvSpPr>
          <p:nvPr>
            <p:ph type="title"/>
          </p:nvPr>
        </p:nvSpPr>
        <p:spPr/>
        <p:txBody>
          <a:bodyPr>
            <a:normAutofit/>
          </a:bodyPr>
          <a:lstStyle/>
          <a:p>
            <a:r>
              <a:rPr lang="zh-CN" altLang="zh-CN" b="1" dirty="0"/>
              <a:t>第</a:t>
            </a:r>
            <a:r>
              <a:rPr lang="en-US" altLang="zh-CN" b="1" dirty="0"/>
              <a:t>5</a:t>
            </a:r>
            <a:r>
              <a:rPr lang="zh-CN" altLang="zh-CN" b="1" dirty="0"/>
              <a:t>章</a:t>
            </a:r>
            <a:r>
              <a:rPr lang="en-US" altLang="zh-CN" b="1" dirty="0"/>
              <a:t>  </a:t>
            </a:r>
            <a:r>
              <a:rPr lang="zh-CN" altLang="zh-CN" b="1" dirty="0"/>
              <a:t>文字处理</a:t>
            </a:r>
            <a:r>
              <a:rPr lang="zh-CN" altLang="zh-CN" b="1" dirty="0" smtClean="0"/>
              <a:t>基础</a:t>
            </a:r>
            <a:endParaRPr lang="zh-CN" altLang="en-US" dirty="0"/>
          </a:p>
        </p:txBody>
      </p:sp>
    </p:spTree>
    <p:extLst>
      <p:ext uri="{BB962C8B-B14F-4D97-AF65-F5344CB8AC3E}">
        <p14:creationId xmlns:p14="http://schemas.microsoft.com/office/powerpoint/2010/main" val="31012959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en-US" altLang="zh-CN" b="1" dirty="0"/>
              <a:t>3</a:t>
            </a:r>
            <a:r>
              <a:rPr lang="zh-CN" altLang="zh-CN" b="1" dirty="0"/>
              <a:t>．文本的移动</a:t>
            </a:r>
            <a:endParaRPr lang="zh-CN" altLang="zh-CN" dirty="0"/>
          </a:p>
          <a:p>
            <a:pPr lvl="2"/>
            <a:r>
              <a:rPr lang="en-US" altLang="zh-CN" dirty="0" smtClean="0"/>
              <a:t>(</a:t>
            </a:r>
            <a:r>
              <a:rPr lang="en-US" altLang="zh-CN" dirty="0"/>
              <a:t>1)</a:t>
            </a:r>
            <a:r>
              <a:rPr lang="zh-CN" altLang="zh-CN" dirty="0"/>
              <a:t>使用鼠标拖动的操作步骤如下：</a:t>
            </a:r>
          </a:p>
          <a:p>
            <a:pPr lvl="3"/>
            <a:r>
              <a:rPr lang="zh-CN" altLang="zh-CN" dirty="0"/>
              <a:t>选定要移动的文本</a:t>
            </a:r>
            <a:r>
              <a:rPr lang="zh-CN" altLang="zh-CN" dirty="0" smtClean="0"/>
              <a:t>块</a:t>
            </a:r>
            <a:r>
              <a:rPr lang="zh-CN" altLang="en-US" dirty="0" smtClean="0"/>
              <a:t>，</a:t>
            </a:r>
            <a:r>
              <a:rPr lang="zh-CN" altLang="zh-CN" dirty="0" smtClean="0"/>
              <a:t>拖曳</a:t>
            </a:r>
            <a:r>
              <a:rPr lang="zh-CN" altLang="en-US" dirty="0" smtClean="0"/>
              <a:t>鼠标</a:t>
            </a:r>
            <a:r>
              <a:rPr lang="zh-CN" altLang="zh-CN" dirty="0" smtClean="0"/>
              <a:t>至</a:t>
            </a:r>
            <a:r>
              <a:rPr lang="zh-CN" altLang="zh-CN" dirty="0"/>
              <a:t>目标位置</a:t>
            </a:r>
            <a:r>
              <a:rPr lang="zh-CN" altLang="zh-CN" dirty="0" smtClean="0"/>
              <a:t>，松开鼠标即完成移动</a:t>
            </a:r>
            <a:r>
              <a:rPr lang="zh-CN" altLang="zh-CN" dirty="0"/>
              <a:t>。</a:t>
            </a:r>
          </a:p>
          <a:p>
            <a:pPr lvl="2"/>
            <a:r>
              <a:rPr lang="en-US" altLang="zh-CN" dirty="0"/>
              <a:t>(2)</a:t>
            </a:r>
            <a:r>
              <a:rPr lang="zh-CN" altLang="zh-CN" dirty="0"/>
              <a:t>使用剪贴板进行移动文本的操作，其操作步骤如下：</a:t>
            </a:r>
          </a:p>
          <a:p>
            <a:pPr lvl="3"/>
            <a:r>
              <a:rPr lang="zh-CN" altLang="zh-CN" dirty="0"/>
              <a:t>选定所要移动的文本</a:t>
            </a:r>
            <a:r>
              <a:rPr lang="zh-CN" altLang="zh-CN" dirty="0" smtClean="0"/>
              <a:t>内容</a:t>
            </a:r>
            <a:r>
              <a:rPr lang="zh-CN" altLang="en-US" dirty="0" smtClean="0"/>
              <a:t>，</a:t>
            </a:r>
            <a:r>
              <a:rPr lang="zh-CN" altLang="zh-CN" dirty="0" smtClean="0"/>
              <a:t>点击</a:t>
            </a:r>
            <a:r>
              <a:rPr lang="en-US" altLang="zh-CN" dirty="0" smtClean="0"/>
              <a:t>“</a:t>
            </a:r>
            <a:r>
              <a:rPr lang="zh-CN" altLang="zh-CN" dirty="0"/>
              <a:t>剪切</a:t>
            </a:r>
            <a:r>
              <a:rPr lang="en-US" altLang="zh-CN" dirty="0"/>
              <a:t>”</a:t>
            </a:r>
            <a:r>
              <a:rPr lang="zh-CN" altLang="zh-CN" dirty="0" smtClean="0"/>
              <a:t>按钮</a:t>
            </a:r>
            <a:r>
              <a:rPr lang="zh-CN" altLang="en-US" dirty="0" smtClean="0"/>
              <a:t>或</a:t>
            </a:r>
            <a:r>
              <a:rPr lang="zh-CN" altLang="zh-CN" dirty="0" smtClean="0"/>
              <a:t>快捷</a:t>
            </a:r>
            <a:r>
              <a:rPr lang="zh-CN" altLang="zh-CN" dirty="0"/>
              <a:t>菜单</a:t>
            </a:r>
            <a:r>
              <a:rPr lang="zh-CN" altLang="zh-CN" dirty="0" smtClean="0"/>
              <a:t>中</a:t>
            </a:r>
            <a:r>
              <a:rPr lang="en-US" altLang="zh-CN" dirty="0" smtClean="0"/>
              <a:t>“</a:t>
            </a:r>
            <a:r>
              <a:rPr lang="zh-CN" altLang="zh-CN" dirty="0"/>
              <a:t>剪切</a:t>
            </a:r>
            <a:r>
              <a:rPr lang="en-US" altLang="zh-CN" dirty="0"/>
              <a:t>”</a:t>
            </a:r>
            <a:r>
              <a:rPr lang="zh-CN" altLang="zh-CN" dirty="0" smtClean="0"/>
              <a:t>项或</a:t>
            </a:r>
            <a:r>
              <a:rPr lang="zh-CN" altLang="zh-CN" dirty="0"/>
              <a:t>使用</a:t>
            </a:r>
            <a:r>
              <a:rPr lang="en-US" altLang="zh-CN" dirty="0"/>
              <a:t>Ctrl +X</a:t>
            </a:r>
            <a:r>
              <a:rPr lang="zh-CN" altLang="zh-CN" dirty="0"/>
              <a:t>组合键</a:t>
            </a:r>
            <a:r>
              <a:rPr lang="zh-CN" altLang="zh-CN" dirty="0" smtClean="0"/>
              <a:t>，</a:t>
            </a:r>
            <a:r>
              <a:rPr lang="zh-CN" altLang="en-US" dirty="0" smtClean="0"/>
              <a:t>移动</a:t>
            </a:r>
            <a:r>
              <a:rPr lang="zh-CN" altLang="zh-CN" dirty="0" smtClean="0"/>
              <a:t>光标定位</a:t>
            </a:r>
            <a:r>
              <a:rPr lang="zh-CN" altLang="en-US" dirty="0" smtClean="0"/>
              <a:t>于</a:t>
            </a:r>
            <a:r>
              <a:rPr lang="zh-CN" altLang="zh-CN" dirty="0" smtClean="0"/>
              <a:t>目标</a:t>
            </a:r>
            <a:r>
              <a:rPr lang="zh-CN" altLang="zh-CN" dirty="0"/>
              <a:t>位置，</a:t>
            </a:r>
            <a:r>
              <a:rPr lang="zh-CN" altLang="zh-CN" dirty="0" smtClean="0"/>
              <a:t>点击</a:t>
            </a:r>
            <a:r>
              <a:rPr lang="en-US" altLang="zh-CN" dirty="0" smtClean="0"/>
              <a:t>“</a:t>
            </a:r>
            <a:r>
              <a:rPr lang="zh-CN" altLang="zh-CN" dirty="0" smtClean="0"/>
              <a:t>粘贴</a:t>
            </a:r>
            <a:r>
              <a:rPr lang="en-US" altLang="zh-CN" dirty="0"/>
              <a:t>”</a:t>
            </a:r>
            <a:r>
              <a:rPr lang="zh-CN" altLang="zh-CN" dirty="0" smtClean="0"/>
              <a:t>按钮或</a:t>
            </a:r>
            <a:r>
              <a:rPr lang="zh-CN" altLang="zh-CN" dirty="0"/>
              <a:t>使用</a:t>
            </a:r>
            <a:r>
              <a:rPr lang="en-US" altLang="zh-CN" dirty="0"/>
              <a:t>Ctrl +V</a:t>
            </a:r>
            <a:r>
              <a:rPr lang="zh-CN" altLang="zh-CN" dirty="0" smtClean="0"/>
              <a:t>组合键，</a:t>
            </a:r>
            <a:r>
              <a:rPr lang="zh-CN" altLang="zh-CN" dirty="0"/>
              <a:t>即完成了移动。</a:t>
            </a:r>
          </a:p>
          <a:p>
            <a:pPr lvl="1"/>
            <a:r>
              <a:rPr lang="en-US" altLang="zh-CN" b="1" dirty="0"/>
              <a:t>4</a:t>
            </a:r>
            <a:r>
              <a:rPr lang="zh-CN" altLang="zh-CN" b="1" dirty="0"/>
              <a:t>．文本的删除</a:t>
            </a:r>
            <a:endParaRPr lang="zh-CN" altLang="zh-CN" dirty="0"/>
          </a:p>
          <a:p>
            <a:pPr lvl="2"/>
            <a:r>
              <a:rPr lang="zh-CN" altLang="zh-CN" dirty="0"/>
              <a:t>按</a:t>
            </a:r>
            <a:r>
              <a:rPr lang="en-US" altLang="zh-CN" dirty="0"/>
              <a:t>1</a:t>
            </a:r>
            <a:r>
              <a:rPr lang="zh-CN" altLang="zh-CN" dirty="0"/>
              <a:t>次</a:t>
            </a:r>
            <a:r>
              <a:rPr lang="en-US" altLang="zh-CN" dirty="0" err="1"/>
              <a:t>BackSpace</a:t>
            </a:r>
            <a:r>
              <a:rPr lang="zh-CN" altLang="zh-CN" dirty="0"/>
              <a:t>键可删除光标位置之前</a:t>
            </a:r>
            <a:r>
              <a:rPr lang="en-US" altLang="zh-CN" dirty="0"/>
              <a:t>(</a:t>
            </a:r>
            <a:r>
              <a:rPr lang="zh-CN" altLang="zh-CN" dirty="0"/>
              <a:t>左</a:t>
            </a:r>
            <a:r>
              <a:rPr lang="en-US" altLang="zh-CN" dirty="0"/>
              <a:t>)</a:t>
            </a:r>
            <a:r>
              <a:rPr lang="zh-CN" altLang="zh-CN" dirty="0"/>
              <a:t>的</a:t>
            </a:r>
            <a:r>
              <a:rPr lang="en-US" altLang="zh-CN" dirty="0"/>
              <a:t>1</a:t>
            </a:r>
            <a:r>
              <a:rPr lang="zh-CN" altLang="zh-CN" dirty="0"/>
              <a:t>个字符或汉字</a:t>
            </a:r>
            <a:r>
              <a:rPr lang="zh-CN" altLang="zh-CN" dirty="0" smtClean="0"/>
              <a:t>；</a:t>
            </a:r>
            <a:endParaRPr lang="en-US" altLang="zh-CN" dirty="0" smtClean="0"/>
          </a:p>
          <a:p>
            <a:pPr lvl="2"/>
            <a:r>
              <a:rPr lang="zh-CN" altLang="zh-CN" dirty="0" smtClean="0"/>
              <a:t>按</a:t>
            </a:r>
            <a:r>
              <a:rPr lang="en-US" altLang="zh-CN" dirty="0"/>
              <a:t>Delete</a:t>
            </a:r>
            <a:r>
              <a:rPr lang="zh-CN" altLang="zh-CN" dirty="0"/>
              <a:t>键可逐个删除光标之后</a:t>
            </a:r>
            <a:r>
              <a:rPr lang="en-US" altLang="zh-CN" dirty="0"/>
              <a:t>(</a:t>
            </a:r>
            <a:r>
              <a:rPr lang="zh-CN" altLang="zh-CN" dirty="0"/>
              <a:t>右</a:t>
            </a:r>
            <a:r>
              <a:rPr lang="en-US" altLang="zh-CN" dirty="0"/>
              <a:t>)</a:t>
            </a:r>
            <a:r>
              <a:rPr lang="zh-CN" altLang="zh-CN" dirty="0"/>
              <a:t>的</a:t>
            </a:r>
            <a:r>
              <a:rPr lang="en-US" altLang="zh-CN" dirty="0"/>
              <a:t>1</a:t>
            </a:r>
            <a:r>
              <a:rPr lang="zh-CN" altLang="zh-CN" dirty="0"/>
              <a:t>个字符或</a:t>
            </a:r>
            <a:r>
              <a:rPr lang="zh-CN" altLang="zh-CN" dirty="0" smtClean="0"/>
              <a:t>汉字</a:t>
            </a:r>
            <a:r>
              <a:rPr lang="zh-CN" altLang="en-US" dirty="0"/>
              <a:t>；</a:t>
            </a:r>
            <a:endParaRPr lang="en-US" altLang="zh-CN" dirty="0" smtClean="0"/>
          </a:p>
          <a:p>
            <a:pPr lvl="2"/>
            <a:r>
              <a:rPr lang="zh-CN" altLang="zh-CN" dirty="0" smtClean="0"/>
              <a:t>选定</a:t>
            </a:r>
            <a:r>
              <a:rPr lang="zh-CN" altLang="zh-CN" dirty="0"/>
              <a:t>所要删除的大量文本</a:t>
            </a:r>
            <a:r>
              <a:rPr lang="zh-CN" altLang="zh-CN" dirty="0" smtClean="0"/>
              <a:t>，按</a:t>
            </a:r>
            <a:r>
              <a:rPr lang="en-US" altLang="zh-CN" dirty="0" err="1"/>
              <a:t>BackSpace</a:t>
            </a:r>
            <a:r>
              <a:rPr lang="zh-CN" altLang="zh-CN" dirty="0"/>
              <a:t>键或</a:t>
            </a:r>
            <a:r>
              <a:rPr lang="en-US" altLang="zh-CN" dirty="0"/>
              <a:t>Delete</a:t>
            </a:r>
            <a:r>
              <a:rPr lang="zh-CN" altLang="zh-CN" dirty="0" smtClean="0"/>
              <a:t>键</a:t>
            </a:r>
            <a:r>
              <a:rPr lang="zh-CN" altLang="en-US" dirty="0" smtClean="0"/>
              <a:t>或</a:t>
            </a:r>
            <a:r>
              <a:rPr lang="zh-CN" altLang="zh-CN" dirty="0" smtClean="0"/>
              <a:t>单击</a:t>
            </a:r>
            <a:r>
              <a:rPr lang="en-US" altLang="zh-CN" dirty="0" smtClean="0"/>
              <a:t>“</a:t>
            </a:r>
            <a:r>
              <a:rPr lang="zh-CN" altLang="zh-CN" dirty="0"/>
              <a:t>剪切</a:t>
            </a:r>
            <a:r>
              <a:rPr lang="en-US" altLang="zh-CN" dirty="0"/>
              <a:t>”</a:t>
            </a:r>
            <a:r>
              <a:rPr lang="zh-CN" altLang="zh-CN" dirty="0" smtClean="0"/>
              <a:t>按钮</a:t>
            </a:r>
            <a:r>
              <a:rPr lang="zh-CN" altLang="en-US" dirty="0" smtClean="0"/>
              <a:t>或</a:t>
            </a:r>
            <a:r>
              <a:rPr lang="zh-CN" altLang="zh-CN" dirty="0" smtClean="0"/>
              <a:t>快捷</a:t>
            </a:r>
            <a:r>
              <a:rPr lang="zh-CN" altLang="zh-CN" dirty="0"/>
              <a:t>菜单中的</a:t>
            </a:r>
            <a:r>
              <a:rPr lang="en-US" altLang="zh-CN" dirty="0"/>
              <a:t>“</a:t>
            </a:r>
            <a:r>
              <a:rPr lang="zh-CN" altLang="zh-CN" dirty="0"/>
              <a:t>剪切</a:t>
            </a:r>
            <a:r>
              <a:rPr lang="en-US" altLang="zh-CN" dirty="0"/>
              <a:t>”</a:t>
            </a:r>
            <a:r>
              <a:rPr lang="zh-CN" altLang="zh-CN" dirty="0" smtClean="0"/>
              <a:t>命令</a:t>
            </a:r>
            <a:r>
              <a:rPr lang="zh-CN" altLang="en-US" dirty="0" smtClean="0"/>
              <a:t>或</a:t>
            </a:r>
            <a:r>
              <a:rPr lang="en-US" altLang="zh-CN" dirty="0" smtClean="0"/>
              <a:t>Ctrl </a:t>
            </a:r>
            <a:r>
              <a:rPr lang="en-US" altLang="zh-CN" dirty="0"/>
              <a:t>+X</a:t>
            </a:r>
            <a:r>
              <a:rPr lang="zh-CN" altLang="zh-CN" dirty="0" smtClean="0"/>
              <a:t>组合键</a:t>
            </a:r>
            <a:r>
              <a:rPr lang="zh-CN" altLang="en-US"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1354787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5.3.3</a:t>
            </a:r>
            <a:r>
              <a:rPr lang="zh-CN" altLang="zh-CN" b="1" dirty="0"/>
              <a:t>撤销和恢复操作</a:t>
            </a:r>
          </a:p>
          <a:p>
            <a:pPr lvl="1"/>
            <a:r>
              <a:rPr lang="en-US" altLang="zh-CN" b="1" dirty="0" smtClean="0"/>
              <a:t>1</a:t>
            </a:r>
            <a:r>
              <a:rPr lang="zh-CN" altLang="zh-CN" b="1" dirty="0"/>
              <a:t>．撤消</a:t>
            </a:r>
            <a:endParaRPr lang="zh-CN" altLang="zh-CN" dirty="0"/>
          </a:p>
          <a:p>
            <a:pPr lvl="2"/>
            <a:r>
              <a:rPr lang="en-US" altLang="zh-CN" dirty="0" smtClean="0"/>
              <a:t>(</a:t>
            </a:r>
            <a:r>
              <a:rPr lang="en-US" altLang="zh-CN" dirty="0"/>
              <a:t>1)</a:t>
            </a:r>
            <a:r>
              <a:rPr lang="zh-CN" altLang="zh-CN" dirty="0"/>
              <a:t>单击</a:t>
            </a:r>
            <a:r>
              <a:rPr lang="en-US" altLang="zh-CN" dirty="0"/>
              <a:t>“</a:t>
            </a:r>
            <a:r>
              <a:rPr lang="zh-CN" altLang="zh-CN" dirty="0"/>
              <a:t>快速访问工具栏</a:t>
            </a:r>
            <a:r>
              <a:rPr lang="en-US" altLang="zh-CN" dirty="0"/>
              <a:t>”</a:t>
            </a:r>
            <a:r>
              <a:rPr lang="zh-CN" altLang="zh-CN" dirty="0"/>
              <a:t>中的撤销 </a:t>
            </a:r>
            <a:r>
              <a:rPr lang="en-US" altLang="zh-CN" dirty="0"/>
              <a:t>  </a:t>
            </a:r>
            <a:r>
              <a:rPr lang="en-US" altLang="zh-CN" dirty="0" smtClean="0"/>
              <a:t>     </a:t>
            </a:r>
            <a:r>
              <a:rPr lang="zh-CN" altLang="zh-CN" dirty="0" smtClean="0"/>
              <a:t>按钮</a:t>
            </a:r>
            <a:r>
              <a:rPr lang="zh-CN" altLang="zh-CN" dirty="0"/>
              <a:t>，每单击一次就撤消一次前面的操作；</a:t>
            </a:r>
          </a:p>
          <a:p>
            <a:pPr lvl="2"/>
            <a:r>
              <a:rPr lang="en-US" altLang="zh-CN" dirty="0"/>
              <a:t>(2)</a:t>
            </a:r>
            <a:r>
              <a:rPr lang="zh-CN" altLang="zh-CN" dirty="0"/>
              <a:t>同时按下</a:t>
            </a:r>
            <a:r>
              <a:rPr lang="en-US" altLang="zh-CN" dirty="0" err="1"/>
              <a:t>Ctrl+Z</a:t>
            </a:r>
            <a:r>
              <a:rPr lang="zh-CN" altLang="zh-CN" dirty="0"/>
              <a:t>组合键。</a:t>
            </a:r>
          </a:p>
          <a:p>
            <a:pPr lvl="1"/>
            <a:r>
              <a:rPr lang="en-US" altLang="zh-CN" b="1" dirty="0" smtClean="0"/>
              <a:t>2</a:t>
            </a:r>
            <a:r>
              <a:rPr lang="zh-CN" altLang="zh-CN" b="1" dirty="0"/>
              <a:t>、恢复</a:t>
            </a:r>
            <a:endParaRPr lang="zh-CN" altLang="zh-CN" dirty="0"/>
          </a:p>
          <a:p>
            <a:pPr lvl="2"/>
            <a:r>
              <a:rPr lang="en-US" altLang="zh-CN" dirty="0"/>
              <a:t>(1)</a:t>
            </a:r>
            <a:r>
              <a:rPr lang="zh-CN" altLang="zh-CN" dirty="0" smtClean="0"/>
              <a:t>在</a:t>
            </a:r>
            <a:r>
              <a:rPr lang="zh-CN" altLang="zh-CN" dirty="0"/>
              <a:t>经过撤消操作后，</a:t>
            </a:r>
            <a:r>
              <a:rPr lang="en-US" altLang="zh-CN" dirty="0"/>
              <a:t> </a:t>
            </a:r>
            <a:r>
              <a:rPr lang="en-US" altLang="zh-CN" dirty="0" smtClean="0"/>
              <a:t>   </a:t>
            </a:r>
            <a:r>
              <a:rPr lang="zh-CN" altLang="zh-CN" dirty="0"/>
              <a:t>按钮右边的恢复</a:t>
            </a:r>
            <a:r>
              <a:rPr lang="en-US" altLang="zh-CN" dirty="0"/>
              <a:t>   </a:t>
            </a:r>
            <a:r>
              <a:rPr lang="zh-CN" altLang="zh-CN" dirty="0"/>
              <a:t>按钮将被置亮。恢复是对撤消的否定。如果认为不应该撤消刚才的操作，则可以点击</a:t>
            </a:r>
            <a:r>
              <a:rPr lang="en-US" altLang="zh-CN" dirty="0"/>
              <a:t>   </a:t>
            </a:r>
            <a:r>
              <a:rPr lang="zh-CN" altLang="zh-CN" dirty="0"/>
              <a:t>按钮来恢复</a:t>
            </a:r>
            <a:r>
              <a:rPr lang="zh-CN" altLang="zh-CN" dirty="0" smtClean="0"/>
              <a:t>。</a:t>
            </a:r>
            <a:endParaRPr lang="en-US" altLang="zh-CN" dirty="0" smtClean="0"/>
          </a:p>
          <a:p>
            <a:pPr lvl="2"/>
            <a:r>
              <a:rPr lang="en-US" altLang="zh-CN" dirty="0"/>
              <a:t>(2</a:t>
            </a:r>
            <a:r>
              <a:rPr lang="en-US" altLang="zh-CN" dirty="0" smtClean="0"/>
              <a:t>)</a:t>
            </a:r>
            <a:r>
              <a:rPr lang="zh-CN" altLang="zh-CN" dirty="0" smtClean="0"/>
              <a:t>可以</a:t>
            </a:r>
            <a:r>
              <a:rPr lang="zh-CN" altLang="zh-CN" dirty="0"/>
              <a:t>按</a:t>
            </a:r>
            <a:r>
              <a:rPr lang="en-US" altLang="zh-CN" dirty="0" err="1"/>
              <a:t>Ctrl+Y</a:t>
            </a:r>
            <a:r>
              <a:rPr lang="zh-CN" altLang="zh-CN" dirty="0"/>
              <a:t>组合键来执行一次恢复操作。</a:t>
            </a:r>
          </a:p>
          <a:p>
            <a:endParaRPr lang="zh-CN" altLang="en-US"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1660" y="3536057"/>
            <a:ext cx="190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4832201"/>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4110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5.3.4</a:t>
            </a:r>
            <a:r>
              <a:rPr lang="zh-CN" altLang="zh-CN" b="1" dirty="0"/>
              <a:t>查找、替换字符和文档</a:t>
            </a:r>
            <a:r>
              <a:rPr lang="zh-CN" altLang="zh-CN" b="1" dirty="0" smtClean="0"/>
              <a:t>拼写检查</a:t>
            </a:r>
            <a:endParaRPr lang="en-US" altLang="zh-CN" b="1" dirty="0" smtClean="0"/>
          </a:p>
          <a:p>
            <a:pPr lvl="1"/>
            <a:r>
              <a:rPr lang="en-US" altLang="zh-CN" b="1" dirty="0"/>
              <a:t>1</a:t>
            </a:r>
            <a:r>
              <a:rPr lang="zh-CN" altLang="zh-CN" b="1" dirty="0"/>
              <a:t>．查找</a:t>
            </a:r>
            <a:endParaRPr lang="zh-CN" altLang="zh-CN" dirty="0"/>
          </a:p>
          <a:p>
            <a:pPr lvl="2"/>
            <a:r>
              <a:rPr lang="zh-CN" altLang="zh-CN" dirty="0" smtClean="0"/>
              <a:t>查找功能可快速</a:t>
            </a:r>
            <a:r>
              <a:rPr lang="zh-CN" altLang="zh-CN" dirty="0"/>
              <a:t>查找文档中是否有指定的文本，若找到即选中该文本，并等待</a:t>
            </a:r>
            <a:r>
              <a:rPr lang="zh-CN" altLang="zh-CN" dirty="0" smtClean="0"/>
              <a:t>用户下</a:t>
            </a:r>
            <a:r>
              <a:rPr lang="zh-CN" altLang="zh-CN" dirty="0"/>
              <a:t>一个命令</a:t>
            </a:r>
            <a:r>
              <a:rPr lang="zh-CN" altLang="zh-CN" dirty="0" smtClean="0"/>
              <a:t>。其</a:t>
            </a:r>
            <a:r>
              <a:rPr lang="zh-CN" altLang="zh-CN" dirty="0"/>
              <a:t>操作过程如下：</a:t>
            </a:r>
          </a:p>
          <a:p>
            <a:pPr lvl="3"/>
            <a:r>
              <a:rPr lang="en-US" altLang="zh-CN" dirty="0"/>
              <a:t>(1)</a:t>
            </a:r>
            <a:r>
              <a:rPr lang="zh-CN" altLang="zh-CN" dirty="0" smtClean="0"/>
              <a:t>单击</a:t>
            </a:r>
            <a:r>
              <a:rPr lang="en-US" altLang="zh-CN" dirty="0" smtClean="0"/>
              <a:t>“</a:t>
            </a:r>
            <a:r>
              <a:rPr lang="zh-CN" altLang="zh-CN" dirty="0"/>
              <a:t>编辑</a:t>
            </a:r>
            <a:r>
              <a:rPr lang="en-US" altLang="zh-CN" dirty="0"/>
              <a:t>”</a:t>
            </a:r>
            <a:r>
              <a:rPr lang="zh-CN" altLang="zh-CN" dirty="0"/>
              <a:t>命令组中的</a:t>
            </a:r>
            <a:r>
              <a:rPr lang="en-US" altLang="zh-CN" dirty="0"/>
              <a:t>“</a:t>
            </a:r>
            <a:r>
              <a:rPr lang="zh-CN" altLang="zh-CN" dirty="0"/>
              <a:t>查找</a:t>
            </a:r>
            <a:r>
              <a:rPr lang="en-US" altLang="zh-CN" dirty="0"/>
              <a:t>”</a:t>
            </a:r>
            <a:r>
              <a:rPr lang="zh-CN" altLang="zh-CN" dirty="0"/>
              <a:t>按钮</a:t>
            </a:r>
            <a:r>
              <a:rPr lang="zh-CN" altLang="zh-CN" dirty="0" smtClean="0"/>
              <a:t>，</a:t>
            </a:r>
            <a:r>
              <a:rPr lang="zh-CN" altLang="zh-CN" dirty="0"/>
              <a:t>系统将弹</a:t>
            </a:r>
            <a:r>
              <a:rPr lang="zh-CN" altLang="zh-CN" dirty="0" smtClean="0"/>
              <a:t>出</a:t>
            </a:r>
            <a:r>
              <a:rPr lang="en-US" altLang="zh-CN" dirty="0" smtClean="0"/>
              <a:t>“</a:t>
            </a:r>
            <a:r>
              <a:rPr lang="zh-CN" altLang="zh-CN" dirty="0"/>
              <a:t>查找与替换</a:t>
            </a:r>
            <a:r>
              <a:rPr lang="en-US" altLang="zh-CN" dirty="0"/>
              <a:t>”</a:t>
            </a:r>
            <a:r>
              <a:rPr lang="zh-CN" altLang="zh-CN" dirty="0" smtClean="0"/>
              <a:t>对话框</a:t>
            </a:r>
            <a:r>
              <a:rPr lang="zh-CN" altLang="en-US" dirty="0" smtClean="0"/>
              <a:t>，</a:t>
            </a:r>
            <a:r>
              <a:rPr lang="zh-CN" altLang="zh-CN" dirty="0" smtClean="0"/>
              <a:t>或</a:t>
            </a:r>
            <a:r>
              <a:rPr lang="zh-CN" altLang="zh-CN" dirty="0"/>
              <a:t>使用快捷键</a:t>
            </a:r>
            <a:r>
              <a:rPr lang="en-US" altLang="zh-CN" dirty="0"/>
              <a:t>Ctrl +F</a:t>
            </a:r>
            <a:r>
              <a:rPr lang="zh-CN" altLang="zh-CN" dirty="0"/>
              <a:t>，系统将在</a:t>
            </a:r>
            <a:r>
              <a:rPr lang="en-US" altLang="zh-CN" dirty="0"/>
              <a:t>Word 2010</a:t>
            </a:r>
            <a:r>
              <a:rPr lang="zh-CN" altLang="zh-CN" dirty="0" smtClean="0"/>
              <a:t>窗口</a:t>
            </a:r>
            <a:r>
              <a:rPr lang="zh-CN" altLang="en-US" dirty="0" smtClean="0"/>
              <a:t>中</a:t>
            </a:r>
            <a:r>
              <a:rPr lang="zh-CN" altLang="zh-CN" dirty="0" smtClean="0"/>
              <a:t>弹出</a:t>
            </a:r>
            <a:r>
              <a:rPr lang="en-US" altLang="zh-CN" dirty="0" smtClean="0"/>
              <a:t>“</a:t>
            </a:r>
            <a:r>
              <a:rPr lang="zh-CN" altLang="zh-CN" dirty="0"/>
              <a:t>导航</a:t>
            </a:r>
            <a:r>
              <a:rPr lang="en-US" altLang="zh-CN" dirty="0"/>
              <a:t>”</a:t>
            </a:r>
            <a:r>
              <a:rPr lang="zh-CN" altLang="zh-CN" dirty="0"/>
              <a:t>对话框；</a:t>
            </a:r>
          </a:p>
          <a:p>
            <a:pPr lvl="3"/>
            <a:r>
              <a:rPr lang="en-US" altLang="zh-CN" dirty="0"/>
              <a:t>(2)</a:t>
            </a:r>
            <a:r>
              <a:rPr lang="zh-CN" altLang="zh-CN" dirty="0" smtClean="0"/>
              <a:t>在</a:t>
            </a:r>
            <a:r>
              <a:rPr lang="en-US" altLang="zh-CN" dirty="0"/>
              <a:t>“</a:t>
            </a:r>
            <a:r>
              <a:rPr lang="zh-CN" altLang="zh-CN" dirty="0"/>
              <a:t>查找与替换</a:t>
            </a:r>
            <a:r>
              <a:rPr lang="en-US" altLang="zh-CN" dirty="0"/>
              <a:t>”</a:t>
            </a:r>
            <a:r>
              <a:rPr lang="zh-CN" altLang="zh-CN" dirty="0" smtClean="0"/>
              <a:t>对话框</a:t>
            </a:r>
            <a:r>
              <a:rPr lang="zh-CN" altLang="en-US" dirty="0" smtClean="0"/>
              <a:t>或</a:t>
            </a:r>
            <a:r>
              <a:rPr lang="en-US" altLang="zh-CN" dirty="0" smtClean="0"/>
              <a:t>“</a:t>
            </a:r>
            <a:r>
              <a:rPr lang="zh-CN" altLang="zh-CN" dirty="0"/>
              <a:t>导航</a:t>
            </a:r>
            <a:r>
              <a:rPr lang="en-US" altLang="zh-CN" dirty="0"/>
              <a:t>”</a:t>
            </a:r>
            <a:r>
              <a:rPr lang="zh-CN" altLang="zh-CN" dirty="0"/>
              <a:t>对话框的文本框内</a:t>
            </a:r>
            <a:r>
              <a:rPr lang="zh-CN" altLang="zh-CN" dirty="0" smtClean="0"/>
              <a:t>输入</a:t>
            </a:r>
            <a:r>
              <a:rPr lang="zh-CN" altLang="en-US" dirty="0" smtClean="0"/>
              <a:t>要查找的字符</a:t>
            </a:r>
            <a:r>
              <a:rPr lang="zh-CN" altLang="zh-CN" dirty="0" smtClean="0"/>
              <a:t>，</a:t>
            </a:r>
            <a:r>
              <a:rPr lang="zh-CN" altLang="zh-CN" dirty="0"/>
              <a:t>系统将自动查找整个文档，并将文档中的全部匹配处均加黄色荧光标记，而</a:t>
            </a:r>
            <a:r>
              <a:rPr lang="en-US" altLang="zh-CN" dirty="0"/>
              <a:t>“</a:t>
            </a:r>
            <a:r>
              <a:rPr lang="zh-CN" altLang="zh-CN" dirty="0"/>
              <a:t>导航</a:t>
            </a:r>
            <a:r>
              <a:rPr lang="en-US" altLang="zh-CN" dirty="0"/>
              <a:t>”</a:t>
            </a:r>
            <a:r>
              <a:rPr lang="zh-CN" altLang="zh-CN" dirty="0"/>
              <a:t>对话框中标记当前编辑区中显示的第</a:t>
            </a:r>
            <a:r>
              <a:rPr lang="en-US" altLang="zh-CN" dirty="0"/>
              <a:t>1</a:t>
            </a:r>
            <a:r>
              <a:rPr lang="zh-CN" altLang="zh-CN" dirty="0"/>
              <a:t>个匹配项为本文档的</a:t>
            </a:r>
            <a:r>
              <a:rPr lang="zh-CN" altLang="zh-CN" dirty="0" smtClean="0"/>
              <a:t>第</a:t>
            </a:r>
            <a:r>
              <a:rPr lang="en-US" altLang="zh-CN" dirty="0" smtClean="0"/>
              <a:t>X</a:t>
            </a:r>
            <a:r>
              <a:rPr lang="zh-CN" altLang="zh-CN" dirty="0" smtClean="0"/>
              <a:t>个</a:t>
            </a:r>
            <a:r>
              <a:rPr lang="zh-CN" altLang="zh-CN" dirty="0"/>
              <a:t>匹配项</a:t>
            </a:r>
            <a:r>
              <a:rPr lang="zh-CN" altLang="zh-CN" dirty="0" smtClean="0"/>
              <a:t>，文档</a:t>
            </a:r>
            <a:r>
              <a:rPr lang="zh-CN" altLang="zh-CN" dirty="0"/>
              <a:t>中共</a:t>
            </a:r>
            <a:r>
              <a:rPr lang="zh-CN" altLang="zh-CN" dirty="0" smtClean="0"/>
              <a:t>有</a:t>
            </a:r>
            <a:r>
              <a:rPr lang="en-US" altLang="zh-CN" dirty="0" smtClean="0"/>
              <a:t>XX</a:t>
            </a:r>
            <a:r>
              <a:rPr lang="zh-CN" altLang="zh-CN" dirty="0" smtClean="0"/>
              <a:t>个</a:t>
            </a:r>
            <a:r>
              <a:rPr lang="zh-CN" altLang="zh-CN" dirty="0"/>
              <a:t>匹配项。</a:t>
            </a:r>
          </a:p>
          <a:p>
            <a:pPr lvl="1"/>
            <a:endParaRPr lang="zh-CN" altLang="zh-CN" b="1"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2711618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2</a:t>
            </a:r>
            <a:r>
              <a:rPr lang="zh-CN" altLang="zh-CN" b="1" dirty="0"/>
              <a:t>．替换</a:t>
            </a:r>
            <a:endParaRPr lang="zh-CN" altLang="zh-CN" dirty="0"/>
          </a:p>
          <a:p>
            <a:pPr marL="627063" lvl="2" indent="0">
              <a:buNone/>
            </a:pPr>
            <a:r>
              <a:rPr lang="en-US" altLang="zh-CN" dirty="0" smtClean="0"/>
              <a:t>         Word </a:t>
            </a:r>
            <a:r>
              <a:rPr lang="en-US" altLang="zh-CN" dirty="0"/>
              <a:t>2010</a:t>
            </a:r>
            <a:r>
              <a:rPr lang="zh-CN" altLang="zh-CN" dirty="0"/>
              <a:t>提供的</a:t>
            </a:r>
            <a:r>
              <a:rPr lang="en-US" altLang="zh-CN" dirty="0"/>
              <a:t>“</a:t>
            </a:r>
            <a:r>
              <a:rPr lang="zh-CN" altLang="zh-CN" dirty="0"/>
              <a:t>替换</a:t>
            </a:r>
            <a:r>
              <a:rPr lang="en-US" altLang="zh-CN" dirty="0"/>
              <a:t>”</a:t>
            </a:r>
            <a:r>
              <a:rPr lang="zh-CN" altLang="zh-CN" dirty="0"/>
              <a:t>功能，允许用户在编辑文档中，以替换的方式批量修改某些</a:t>
            </a:r>
            <a:r>
              <a:rPr lang="zh-CN" altLang="zh-CN" dirty="0" smtClean="0"/>
              <a:t>文字， </a:t>
            </a:r>
            <a:r>
              <a:rPr lang="zh-CN" altLang="zh-CN" dirty="0"/>
              <a:t>操作步骤如下：</a:t>
            </a:r>
          </a:p>
          <a:p>
            <a:pPr lvl="2"/>
            <a:r>
              <a:rPr lang="en-US" altLang="zh-CN" dirty="0"/>
              <a:t>(1)</a:t>
            </a:r>
            <a:r>
              <a:rPr lang="zh-CN" altLang="zh-CN" dirty="0" smtClean="0"/>
              <a:t>单击</a:t>
            </a:r>
            <a:r>
              <a:rPr lang="en-US" altLang="zh-CN" dirty="0" smtClean="0"/>
              <a:t>“</a:t>
            </a:r>
            <a:r>
              <a:rPr lang="zh-CN" altLang="zh-CN" dirty="0"/>
              <a:t>编辑</a:t>
            </a:r>
            <a:r>
              <a:rPr lang="en-US" altLang="zh-CN" dirty="0"/>
              <a:t>”</a:t>
            </a:r>
            <a:r>
              <a:rPr lang="zh-CN" altLang="zh-CN" dirty="0"/>
              <a:t>命令组中的</a:t>
            </a:r>
            <a:r>
              <a:rPr lang="en-US" altLang="zh-CN" dirty="0"/>
              <a:t>“</a:t>
            </a:r>
            <a:r>
              <a:rPr lang="zh-CN" altLang="zh-CN" dirty="0"/>
              <a:t>替换</a:t>
            </a:r>
            <a:r>
              <a:rPr lang="en-US" altLang="zh-CN" dirty="0"/>
              <a:t>”</a:t>
            </a:r>
            <a:r>
              <a:rPr lang="zh-CN" altLang="zh-CN" dirty="0"/>
              <a:t>按钮，或使用快捷键</a:t>
            </a:r>
            <a:r>
              <a:rPr lang="en-US" altLang="zh-CN" dirty="0"/>
              <a:t>Ctrl +H</a:t>
            </a:r>
            <a:r>
              <a:rPr lang="zh-CN" altLang="zh-CN" dirty="0"/>
              <a:t>，系统将弹</a:t>
            </a:r>
            <a:r>
              <a:rPr lang="zh-CN" altLang="zh-CN" dirty="0" smtClean="0"/>
              <a:t>出</a:t>
            </a:r>
            <a:r>
              <a:rPr lang="en-US" altLang="zh-CN" dirty="0" smtClean="0"/>
              <a:t>“</a:t>
            </a:r>
            <a:r>
              <a:rPr lang="zh-CN" altLang="zh-CN" dirty="0"/>
              <a:t>查找与替换</a:t>
            </a:r>
            <a:r>
              <a:rPr lang="en-US" altLang="zh-CN" dirty="0"/>
              <a:t>”</a:t>
            </a:r>
            <a:r>
              <a:rPr lang="zh-CN" altLang="zh-CN" dirty="0"/>
              <a:t>对话框；</a:t>
            </a:r>
          </a:p>
          <a:p>
            <a:pPr lvl="2"/>
            <a:r>
              <a:rPr lang="en-US" altLang="zh-CN" dirty="0"/>
              <a:t>(2)</a:t>
            </a:r>
            <a:r>
              <a:rPr lang="zh-CN" altLang="zh-CN" dirty="0"/>
              <a:t>在</a:t>
            </a:r>
            <a:r>
              <a:rPr lang="en-US" altLang="zh-CN" dirty="0"/>
              <a:t>“</a:t>
            </a:r>
            <a:r>
              <a:rPr lang="zh-CN" altLang="zh-CN" dirty="0"/>
              <a:t>查找内容</a:t>
            </a:r>
            <a:r>
              <a:rPr lang="en-US" altLang="zh-CN" dirty="0"/>
              <a:t>”</a:t>
            </a:r>
            <a:r>
              <a:rPr lang="zh-CN" altLang="zh-CN" dirty="0"/>
              <a:t>文本框中输入要查找的文本</a:t>
            </a:r>
            <a:r>
              <a:rPr lang="zh-CN" altLang="zh-CN" dirty="0" smtClean="0"/>
              <a:t>，然后</a:t>
            </a:r>
            <a:r>
              <a:rPr lang="zh-CN" altLang="zh-CN" dirty="0"/>
              <a:t>在</a:t>
            </a:r>
            <a:r>
              <a:rPr lang="en-US" altLang="zh-CN" dirty="0"/>
              <a:t>“</a:t>
            </a:r>
            <a:r>
              <a:rPr lang="zh-CN" altLang="zh-CN" dirty="0"/>
              <a:t>替换为</a:t>
            </a:r>
            <a:r>
              <a:rPr lang="en-US" altLang="zh-CN" dirty="0"/>
              <a:t>”</a:t>
            </a:r>
            <a:r>
              <a:rPr lang="zh-CN" altLang="zh-CN" dirty="0"/>
              <a:t>文本框中输入要替换的</a:t>
            </a:r>
            <a:r>
              <a:rPr lang="zh-CN" altLang="zh-CN" dirty="0" smtClean="0"/>
              <a:t>文本；</a:t>
            </a:r>
            <a:endParaRPr lang="zh-CN" altLang="zh-CN" dirty="0"/>
          </a:p>
          <a:p>
            <a:pPr lvl="2"/>
            <a:r>
              <a:rPr lang="en-US" altLang="zh-CN" dirty="0"/>
              <a:t>(3</a:t>
            </a:r>
            <a:r>
              <a:rPr lang="en-US" altLang="zh-CN" dirty="0" smtClean="0"/>
              <a:t>)</a:t>
            </a:r>
            <a:r>
              <a:rPr lang="zh-CN" altLang="en-US" dirty="0" smtClean="0"/>
              <a:t>若</a:t>
            </a:r>
            <a:r>
              <a:rPr lang="zh-CN" altLang="zh-CN" dirty="0" smtClean="0"/>
              <a:t>选择</a:t>
            </a:r>
            <a:r>
              <a:rPr lang="zh-CN" altLang="zh-CN" dirty="0"/>
              <a:t>单击</a:t>
            </a:r>
            <a:r>
              <a:rPr lang="en-US" altLang="zh-CN" dirty="0"/>
              <a:t>“</a:t>
            </a:r>
            <a:r>
              <a:rPr lang="zh-CN" altLang="zh-CN" dirty="0"/>
              <a:t>全部替换</a:t>
            </a:r>
            <a:r>
              <a:rPr lang="en-US" altLang="zh-CN" dirty="0"/>
              <a:t>”</a:t>
            </a:r>
            <a:r>
              <a:rPr lang="zh-CN" altLang="zh-CN" dirty="0"/>
              <a:t>按钮</a:t>
            </a:r>
            <a:r>
              <a:rPr lang="zh-CN" altLang="zh-CN" dirty="0" smtClean="0"/>
              <a:t>，</a:t>
            </a:r>
            <a:r>
              <a:rPr lang="zh-CN" altLang="en-US" dirty="0" smtClean="0"/>
              <a:t>即自动完成</a:t>
            </a:r>
            <a:r>
              <a:rPr lang="zh-CN" altLang="zh-CN" dirty="0" smtClean="0"/>
              <a:t>替换；</a:t>
            </a:r>
            <a:r>
              <a:rPr lang="zh-CN" altLang="en-US" dirty="0" smtClean="0"/>
              <a:t>若</a:t>
            </a:r>
            <a:r>
              <a:rPr lang="zh-CN" altLang="zh-CN" dirty="0" smtClean="0"/>
              <a:t>选择</a:t>
            </a:r>
            <a:r>
              <a:rPr lang="zh-CN" altLang="zh-CN" dirty="0"/>
              <a:t>单击</a:t>
            </a:r>
            <a:r>
              <a:rPr lang="en-US" altLang="zh-CN" dirty="0"/>
              <a:t>“</a:t>
            </a:r>
            <a:r>
              <a:rPr lang="zh-CN" altLang="zh-CN" dirty="0"/>
              <a:t>替换</a:t>
            </a:r>
            <a:r>
              <a:rPr lang="en-US" altLang="zh-CN" dirty="0"/>
              <a:t>”</a:t>
            </a:r>
            <a:r>
              <a:rPr lang="zh-CN" altLang="zh-CN" dirty="0"/>
              <a:t>按钮，则从当前光标之后开始逐个</a:t>
            </a:r>
            <a:r>
              <a:rPr lang="zh-CN" altLang="zh-CN" dirty="0" smtClean="0"/>
              <a:t>替换</a:t>
            </a:r>
            <a:r>
              <a:rPr lang="zh-CN" altLang="en-US" dirty="0" smtClean="0"/>
              <a:t>，</a:t>
            </a:r>
            <a:r>
              <a:rPr lang="zh-CN" altLang="zh-CN" dirty="0" smtClean="0"/>
              <a:t>以</a:t>
            </a:r>
            <a:r>
              <a:rPr lang="zh-CN" altLang="en-US" dirty="0" smtClean="0"/>
              <a:t>进行</a:t>
            </a:r>
            <a:r>
              <a:rPr lang="zh-CN" altLang="zh-CN" dirty="0" smtClean="0"/>
              <a:t>有</a:t>
            </a:r>
            <a:r>
              <a:rPr lang="zh-CN" altLang="zh-CN" dirty="0"/>
              <a:t>选择地</a:t>
            </a:r>
            <a:r>
              <a:rPr lang="zh-CN" altLang="zh-CN" dirty="0" smtClean="0"/>
              <a:t>替换。</a:t>
            </a:r>
            <a:endParaRPr lang="en-US" altLang="zh-CN" dirty="0" smtClean="0"/>
          </a:p>
          <a:p>
            <a:pPr marL="627063" lvl="2" indent="0">
              <a:buNone/>
            </a:pPr>
            <a:r>
              <a:rPr lang="zh-CN" altLang="zh-CN" dirty="0" smtClean="0"/>
              <a:t>全部</a:t>
            </a:r>
            <a:r>
              <a:rPr lang="zh-CN" altLang="zh-CN" dirty="0"/>
              <a:t>替换完成后，</a:t>
            </a:r>
            <a:r>
              <a:rPr lang="en-US" altLang="zh-CN" dirty="0"/>
              <a:t>Word 2010</a:t>
            </a:r>
            <a:r>
              <a:rPr lang="zh-CN" altLang="zh-CN" dirty="0"/>
              <a:t>会显示已经完成了多少处替换。</a:t>
            </a:r>
          </a:p>
          <a:p>
            <a:endParaRPr lang="zh-CN" altLang="en-US"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39642008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3</a:t>
            </a:r>
            <a:r>
              <a:rPr lang="zh-CN" altLang="zh-CN" b="1" dirty="0"/>
              <a:t>．文档的拼写检查</a:t>
            </a:r>
            <a:endParaRPr lang="zh-CN" altLang="zh-CN" dirty="0"/>
          </a:p>
          <a:p>
            <a:pPr marL="627063" lvl="2" indent="0">
              <a:buNone/>
            </a:pPr>
            <a:r>
              <a:rPr lang="en-US" altLang="zh-CN" dirty="0" smtClean="0"/>
              <a:t>         Word </a:t>
            </a:r>
            <a:r>
              <a:rPr lang="en-US" altLang="zh-CN" dirty="0"/>
              <a:t>2010</a:t>
            </a:r>
            <a:r>
              <a:rPr lang="zh-CN" altLang="zh-CN" dirty="0"/>
              <a:t>提供了</a:t>
            </a:r>
            <a:r>
              <a:rPr lang="en-US" altLang="zh-CN" dirty="0"/>
              <a:t>“</a:t>
            </a:r>
            <a:r>
              <a:rPr lang="zh-CN" altLang="zh-CN" dirty="0"/>
              <a:t>拼写和语法</a:t>
            </a:r>
            <a:r>
              <a:rPr lang="en-US" altLang="zh-CN" dirty="0"/>
              <a:t>”</a:t>
            </a:r>
            <a:r>
              <a:rPr lang="zh-CN" altLang="zh-CN" dirty="0"/>
              <a:t>工具，</a:t>
            </a:r>
            <a:r>
              <a:rPr lang="zh-CN" altLang="zh-CN" dirty="0" smtClean="0"/>
              <a:t>可以快速发现</a:t>
            </a:r>
            <a:r>
              <a:rPr lang="zh-CN" altLang="en-US" dirty="0" smtClean="0"/>
              <a:t>文档中</a:t>
            </a:r>
            <a:r>
              <a:rPr lang="zh-CN" altLang="zh-CN" dirty="0" smtClean="0"/>
              <a:t>单词</a:t>
            </a:r>
            <a:r>
              <a:rPr lang="zh-CN" altLang="zh-CN" dirty="0"/>
              <a:t>或词语的拼写问题和可能的语法问题。文档的拼写检查有二种方法：</a:t>
            </a:r>
          </a:p>
          <a:p>
            <a:pPr lvl="2"/>
            <a:r>
              <a:rPr lang="en-US" altLang="zh-CN" dirty="0"/>
              <a:t>(1)</a:t>
            </a:r>
            <a:r>
              <a:rPr lang="zh-CN" altLang="zh-CN" dirty="0"/>
              <a:t>键入字符时系统自动拼写检查</a:t>
            </a:r>
          </a:p>
          <a:p>
            <a:pPr lvl="3"/>
            <a:r>
              <a:rPr lang="zh-CN" altLang="zh-CN" dirty="0"/>
              <a:t>系统的自动拼写检查功能</a:t>
            </a:r>
            <a:r>
              <a:rPr lang="en-US" altLang="zh-CN" dirty="0"/>
              <a:t>(</a:t>
            </a:r>
            <a:r>
              <a:rPr lang="zh-CN" altLang="zh-CN" dirty="0"/>
              <a:t>默认状态</a:t>
            </a:r>
            <a:r>
              <a:rPr lang="en-US" altLang="zh-CN" dirty="0"/>
              <a:t>)</a:t>
            </a:r>
            <a:r>
              <a:rPr lang="zh-CN" altLang="zh-CN" dirty="0" smtClean="0"/>
              <a:t>，用</a:t>
            </a:r>
            <a:r>
              <a:rPr lang="zh-CN" altLang="zh-CN" dirty="0"/>
              <a:t>红色波形下划线表示可能的拼写</a:t>
            </a:r>
            <a:r>
              <a:rPr lang="zh-CN" altLang="zh-CN" dirty="0" smtClean="0"/>
              <a:t>问题</a:t>
            </a:r>
            <a:r>
              <a:rPr lang="zh-CN" altLang="en-US" dirty="0" smtClean="0"/>
              <a:t>；</a:t>
            </a:r>
            <a:r>
              <a:rPr lang="zh-CN" altLang="zh-CN" dirty="0" smtClean="0"/>
              <a:t>用</a:t>
            </a:r>
            <a:r>
              <a:rPr lang="zh-CN" altLang="zh-CN" dirty="0"/>
              <a:t>绿色波形下划线表示可能的语法问题</a:t>
            </a:r>
            <a:r>
              <a:rPr lang="zh-CN" altLang="zh-CN" dirty="0" smtClean="0"/>
              <a:t>。</a:t>
            </a:r>
            <a:endParaRPr lang="en-US" altLang="zh-CN" dirty="0" smtClean="0"/>
          </a:p>
          <a:p>
            <a:pPr lvl="3"/>
            <a:r>
              <a:rPr lang="zh-CN" altLang="en-US" dirty="0" smtClean="0"/>
              <a:t>从</a:t>
            </a:r>
            <a:r>
              <a:rPr lang="en-US" altLang="zh-CN" dirty="0" smtClean="0"/>
              <a:t>“</a:t>
            </a:r>
            <a:r>
              <a:rPr lang="zh-CN" altLang="zh-CN" dirty="0"/>
              <a:t>文件</a:t>
            </a:r>
            <a:r>
              <a:rPr lang="en-US" altLang="zh-CN" dirty="0" smtClean="0"/>
              <a:t>”</a:t>
            </a:r>
            <a:r>
              <a:rPr lang="zh-CN" altLang="zh-CN" dirty="0" smtClean="0"/>
              <a:t>菜单</a:t>
            </a:r>
            <a:r>
              <a:rPr lang="zh-CN" altLang="zh-CN" dirty="0"/>
              <a:t>中点击</a:t>
            </a:r>
            <a:r>
              <a:rPr lang="en-US" altLang="zh-CN" dirty="0"/>
              <a:t>“</a:t>
            </a:r>
            <a:r>
              <a:rPr lang="zh-CN" altLang="zh-CN" dirty="0"/>
              <a:t>选项</a:t>
            </a:r>
            <a:r>
              <a:rPr lang="en-US" altLang="zh-CN" dirty="0"/>
              <a:t>”</a:t>
            </a:r>
            <a:r>
              <a:rPr lang="zh-CN" altLang="zh-CN" dirty="0"/>
              <a:t>项中</a:t>
            </a:r>
            <a:r>
              <a:rPr lang="zh-CN" altLang="zh-CN" dirty="0" smtClean="0"/>
              <a:t>，选择</a:t>
            </a:r>
            <a:r>
              <a:rPr lang="en-US" altLang="zh-CN" dirty="0"/>
              <a:t>“</a:t>
            </a:r>
            <a:r>
              <a:rPr lang="zh-CN" altLang="zh-CN" dirty="0"/>
              <a:t>校对</a:t>
            </a:r>
            <a:r>
              <a:rPr lang="en-US" altLang="zh-CN" dirty="0" smtClean="0"/>
              <a:t>”</a:t>
            </a:r>
            <a:r>
              <a:rPr lang="zh-CN" altLang="en-US" dirty="0" smtClean="0"/>
              <a:t>可</a:t>
            </a:r>
            <a:r>
              <a:rPr lang="zh-CN" altLang="zh-CN" dirty="0" smtClean="0"/>
              <a:t>设置</a:t>
            </a:r>
            <a:r>
              <a:rPr lang="zh-CN" altLang="en-US" dirty="0" smtClean="0"/>
              <a:t>自动拼写检查</a:t>
            </a:r>
            <a:r>
              <a:rPr lang="zh-CN" altLang="zh-CN" dirty="0" smtClean="0"/>
              <a:t>。</a:t>
            </a:r>
            <a:endParaRPr lang="zh-CN" altLang="zh-CN" dirty="0"/>
          </a:p>
          <a:p>
            <a:pPr lvl="2"/>
            <a:r>
              <a:rPr lang="en-US" altLang="zh-CN" dirty="0"/>
              <a:t>(2)</a:t>
            </a:r>
            <a:r>
              <a:rPr lang="zh-CN" altLang="zh-CN" dirty="0"/>
              <a:t>集中拼写检查</a:t>
            </a:r>
          </a:p>
          <a:p>
            <a:pPr lvl="3"/>
            <a:r>
              <a:rPr lang="zh-CN" altLang="zh-CN" dirty="0" smtClean="0"/>
              <a:t>为了更正发现</a:t>
            </a:r>
            <a:r>
              <a:rPr lang="zh-CN" altLang="zh-CN" dirty="0"/>
              <a:t>的拼写和语法</a:t>
            </a:r>
            <a:r>
              <a:rPr lang="zh-CN" altLang="zh-CN" dirty="0" smtClean="0"/>
              <a:t>问题，</a:t>
            </a:r>
            <a:r>
              <a:rPr lang="zh-CN" altLang="zh-CN" dirty="0"/>
              <a:t>将光标定位于问题处标记处，单击</a:t>
            </a:r>
            <a:r>
              <a:rPr lang="en-US" altLang="zh-CN" dirty="0"/>
              <a:t>“</a:t>
            </a:r>
            <a:r>
              <a:rPr lang="zh-CN" altLang="zh-CN" dirty="0"/>
              <a:t>审阅</a:t>
            </a:r>
            <a:r>
              <a:rPr lang="en-US" altLang="zh-CN" dirty="0"/>
              <a:t>”</a:t>
            </a:r>
            <a:r>
              <a:rPr lang="zh-CN" altLang="zh-CN" dirty="0"/>
              <a:t>选项</a:t>
            </a:r>
            <a:r>
              <a:rPr lang="zh-CN" altLang="zh-CN" dirty="0" smtClean="0"/>
              <a:t>卡</a:t>
            </a:r>
            <a:r>
              <a:rPr lang="zh-CN" altLang="en-US" dirty="0" smtClean="0"/>
              <a:t>中</a:t>
            </a:r>
            <a:r>
              <a:rPr lang="zh-CN" altLang="zh-CN" dirty="0" smtClean="0"/>
              <a:t>的</a:t>
            </a:r>
            <a:r>
              <a:rPr lang="en-US" altLang="zh-CN" dirty="0"/>
              <a:t>“</a:t>
            </a:r>
            <a:r>
              <a:rPr lang="zh-CN" altLang="zh-CN" dirty="0"/>
              <a:t>拼写和语法</a:t>
            </a:r>
            <a:r>
              <a:rPr lang="en-US" altLang="zh-CN" dirty="0"/>
              <a:t>”</a:t>
            </a:r>
            <a:r>
              <a:rPr lang="zh-CN" altLang="zh-CN" dirty="0"/>
              <a:t>按钮，将弹</a:t>
            </a:r>
            <a:r>
              <a:rPr lang="zh-CN" altLang="zh-CN" dirty="0" smtClean="0"/>
              <a:t>出</a:t>
            </a:r>
            <a:r>
              <a:rPr lang="zh-CN" altLang="en-US" dirty="0" smtClean="0"/>
              <a:t>“拼写和语法”</a:t>
            </a:r>
            <a:r>
              <a:rPr lang="zh-CN" altLang="zh-CN" dirty="0" smtClean="0"/>
              <a:t>对话框</a:t>
            </a:r>
            <a:r>
              <a:rPr lang="zh-CN" altLang="en-US" dirty="0" smtClean="0"/>
              <a:t>，从中</a:t>
            </a:r>
            <a:r>
              <a:rPr lang="zh-CN" altLang="zh-CN" dirty="0" smtClean="0"/>
              <a:t>进行</a:t>
            </a:r>
            <a:r>
              <a:rPr lang="zh-CN" altLang="zh-CN" dirty="0"/>
              <a:t>一次或批量的</a:t>
            </a:r>
            <a:r>
              <a:rPr lang="zh-CN" altLang="zh-CN" dirty="0" smtClean="0"/>
              <a:t>更正</a:t>
            </a:r>
            <a:r>
              <a:rPr lang="zh-CN" altLang="en-US" dirty="0" smtClean="0"/>
              <a:t>或忽略</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dirty="0"/>
              <a:t>5.3</a:t>
            </a:r>
            <a:r>
              <a:rPr lang="zh-CN" altLang="zh-CN" dirty="0"/>
              <a:t>编辑文档</a:t>
            </a:r>
            <a:endParaRPr lang="zh-CN" altLang="en-US" dirty="0"/>
          </a:p>
        </p:txBody>
      </p:sp>
    </p:spTree>
    <p:extLst>
      <p:ext uri="{BB962C8B-B14F-4D97-AF65-F5344CB8AC3E}">
        <p14:creationId xmlns:p14="http://schemas.microsoft.com/office/powerpoint/2010/main" val="364410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01943" lvl="1" indent="0">
              <a:buNone/>
            </a:pPr>
            <a:r>
              <a:rPr lang="en-US" altLang="zh-CN" dirty="0" smtClean="0"/>
              <a:t>        </a:t>
            </a:r>
            <a:r>
              <a:rPr lang="zh-CN" altLang="zh-CN" dirty="0" smtClean="0"/>
              <a:t>文档</a:t>
            </a:r>
            <a:r>
              <a:rPr lang="zh-CN" altLang="zh-CN" dirty="0"/>
              <a:t>的排版就是改变文本的外观，使之重点突出、格式规范、版式生动</a:t>
            </a:r>
            <a:r>
              <a:rPr lang="zh-CN" altLang="zh-CN" dirty="0" smtClean="0"/>
              <a:t>。</a:t>
            </a:r>
            <a:endParaRPr lang="en-US" altLang="zh-CN" dirty="0" smtClean="0"/>
          </a:p>
          <a:p>
            <a:r>
              <a:rPr lang="en-US" altLang="zh-CN" b="1" dirty="0"/>
              <a:t>5.4.1</a:t>
            </a:r>
            <a:r>
              <a:rPr lang="zh-CN" altLang="zh-CN" b="1" dirty="0"/>
              <a:t>字符格式的设置</a:t>
            </a:r>
          </a:p>
          <a:p>
            <a:pPr lvl="1"/>
            <a:r>
              <a:rPr lang="en-US" altLang="zh-CN" b="1" dirty="0" smtClean="0"/>
              <a:t>1</a:t>
            </a:r>
            <a:r>
              <a:rPr lang="zh-CN" altLang="zh-CN" b="1" dirty="0"/>
              <a:t>．使用</a:t>
            </a:r>
            <a:r>
              <a:rPr lang="en-US" altLang="zh-CN" b="1" dirty="0"/>
              <a:t>“</a:t>
            </a:r>
            <a:r>
              <a:rPr lang="zh-CN" altLang="zh-CN" b="1" dirty="0"/>
              <a:t>字体</a:t>
            </a:r>
            <a:r>
              <a:rPr lang="en-US" altLang="zh-CN" b="1" dirty="0"/>
              <a:t>”</a:t>
            </a:r>
            <a:r>
              <a:rPr lang="zh-CN" altLang="zh-CN" b="1" dirty="0"/>
              <a:t>命令组的功能按钮设置字符</a:t>
            </a:r>
            <a:r>
              <a:rPr lang="zh-CN" altLang="zh-CN" b="1" dirty="0" smtClean="0"/>
              <a:t>格式</a:t>
            </a:r>
            <a:endParaRPr lang="en-US" altLang="zh-CN" b="1" dirty="0" smtClean="0"/>
          </a:p>
          <a:p>
            <a:pPr lvl="2"/>
            <a:r>
              <a:rPr lang="zh-CN" altLang="zh-CN" dirty="0"/>
              <a:t>选定要进行格式化的文本；</a:t>
            </a:r>
          </a:p>
          <a:p>
            <a:pPr lvl="2"/>
            <a:r>
              <a:rPr lang="zh-CN" altLang="zh-CN" dirty="0"/>
              <a:t>单击其相应按钮即可改变已选文本的效果，再次单击该按钮则取消相应效果，恢复原来效果。</a:t>
            </a:r>
          </a:p>
          <a:p>
            <a:pPr lvl="2"/>
            <a:r>
              <a:rPr lang="zh-CN" altLang="zh-CN" dirty="0"/>
              <a:t>格式按钮还可联合使用</a:t>
            </a:r>
            <a:r>
              <a:rPr lang="zh-CN" altLang="zh-CN" dirty="0" smtClean="0"/>
              <a:t>，</a:t>
            </a:r>
            <a:r>
              <a:rPr lang="zh-CN" altLang="en-US" dirty="0" smtClean="0"/>
              <a:t>例如</a:t>
            </a:r>
            <a:r>
              <a:rPr lang="zh-CN" altLang="zh-CN" dirty="0" smtClean="0"/>
              <a:t>既</a:t>
            </a:r>
            <a:r>
              <a:rPr lang="zh-CN" altLang="zh-CN" dirty="0"/>
              <a:t>加粗又加下划线。</a:t>
            </a:r>
            <a:endParaRPr lang="zh-CN" altLang="en-US"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spTree>
    <p:extLst>
      <p:ext uri="{BB962C8B-B14F-4D97-AF65-F5344CB8AC3E}">
        <p14:creationId xmlns:p14="http://schemas.microsoft.com/office/powerpoint/2010/main" val="566192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 </a:t>
            </a:r>
            <a:r>
              <a:rPr lang="zh-CN" altLang="zh-CN" b="1" dirty="0"/>
              <a:t>使用</a:t>
            </a:r>
            <a:r>
              <a:rPr lang="en-US" altLang="zh-CN" b="1" dirty="0"/>
              <a:t>“</a:t>
            </a:r>
            <a:r>
              <a:rPr lang="zh-CN" altLang="zh-CN" b="1" dirty="0"/>
              <a:t>字体</a:t>
            </a:r>
            <a:r>
              <a:rPr lang="en-US" altLang="zh-CN" b="1" dirty="0"/>
              <a:t>”</a:t>
            </a:r>
            <a:r>
              <a:rPr lang="zh-CN" altLang="zh-CN" b="1" dirty="0"/>
              <a:t>对话框设置字符格式</a:t>
            </a:r>
            <a:endParaRPr lang="zh-CN" altLang="zh-CN" dirty="0"/>
          </a:p>
          <a:p>
            <a:pPr lvl="2"/>
            <a:r>
              <a:rPr lang="en-US" altLang="zh-CN" dirty="0"/>
              <a:t>(1)</a:t>
            </a:r>
            <a:r>
              <a:rPr lang="zh-CN" altLang="zh-CN" dirty="0"/>
              <a:t>选定要进行格式化的文本；</a:t>
            </a:r>
          </a:p>
          <a:p>
            <a:pPr lvl="2"/>
            <a:r>
              <a:rPr lang="en-US" altLang="zh-CN" dirty="0"/>
              <a:t>(2)</a:t>
            </a:r>
            <a:r>
              <a:rPr lang="zh-CN" altLang="zh-CN" dirty="0"/>
              <a:t>单击</a:t>
            </a:r>
            <a:r>
              <a:rPr lang="en-US" altLang="zh-CN" dirty="0"/>
              <a:t>“</a:t>
            </a:r>
            <a:r>
              <a:rPr lang="zh-CN" altLang="zh-CN" dirty="0"/>
              <a:t>字体</a:t>
            </a:r>
            <a:r>
              <a:rPr lang="en-US" altLang="zh-CN" dirty="0"/>
              <a:t>”</a:t>
            </a:r>
            <a:r>
              <a:rPr lang="zh-CN" altLang="zh-CN" dirty="0"/>
              <a:t>命令组的</a:t>
            </a:r>
            <a:r>
              <a:rPr lang="en-US" altLang="zh-CN" dirty="0"/>
              <a:t>   </a:t>
            </a:r>
            <a:r>
              <a:rPr lang="en-US" altLang="zh-CN" dirty="0" smtClean="0"/>
              <a:t>     </a:t>
            </a:r>
            <a:r>
              <a:rPr lang="zh-CN" altLang="zh-CN" dirty="0" smtClean="0"/>
              <a:t>按钮</a:t>
            </a:r>
            <a:r>
              <a:rPr lang="zh-CN" altLang="zh-CN" dirty="0"/>
              <a:t>或右击选中文本从弹出的快捷菜单中选择</a:t>
            </a:r>
            <a:r>
              <a:rPr lang="en-US" altLang="zh-CN" dirty="0"/>
              <a:t>“</a:t>
            </a:r>
            <a:r>
              <a:rPr lang="zh-CN" altLang="zh-CN" dirty="0"/>
              <a:t>字体</a:t>
            </a:r>
            <a:r>
              <a:rPr lang="en-US" altLang="zh-CN" dirty="0"/>
              <a:t>...”</a:t>
            </a:r>
            <a:r>
              <a:rPr lang="zh-CN" altLang="zh-CN" dirty="0"/>
              <a:t>，将弹</a:t>
            </a:r>
            <a:r>
              <a:rPr lang="zh-CN" altLang="zh-CN" dirty="0" smtClean="0"/>
              <a:t>出</a:t>
            </a:r>
            <a:r>
              <a:rPr lang="en-US" altLang="zh-CN" dirty="0" smtClean="0"/>
              <a:t>“</a:t>
            </a:r>
            <a:r>
              <a:rPr lang="zh-CN" altLang="zh-CN" dirty="0"/>
              <a:t>字体</a:t>
            </a:r>
            <a:r>
              <a:rPr lang="en-US" altLang="zh-CN" dirty="0"/>
              <a:t>”</a:t>
            </a:r>
            <a:r>
              <a:rPr lang="zh-CN" altLang="zh-CN" dirty="0"/>
              <a:t>对话框；</a:t>
            </a:r>
          </a:p>
          <a:p>
            <a:pPr lvl="2"/>
            <a:r>
              <a:rPr lang="en-US" altLang="zh-CN" dirty="0"/>
              <a:t>(3)</a:t>
            </a:r>
            <a:r>
              <a:rPr lang="zh-CN" altLang="zh-CN" dirty="0"/>
              <a:t>在该对话框的</a:t>
            </a:r>
            <a:r>
              <a:rPr lang="en-US" altLang="zh-CN" dirty="0"/>
              <a:t>“</a:t>
            </a:r>
            <a:r>
              <a:rPr lang="zh-CN" altLang="zh-CN" dirty="0"/>
              <a:t>字体</a:t>
            </a:r>
            <a:r>
              <a:rPr lang="en-US" altLang="zh-CN" dirty="0"/>
              <a:t>”</a:t>
            </a:r>
            <a:r>
              <a:rPr lang="zh-CN" altLang="zh-CN" dirty="0"/>
              <a:t>选项卡中可以设置字体、字形、字号、颜色、下划线、特殊效果等，设置特殊效果直接单击效果前面的复选框即可，允许同时使用多种文字效果；</a:t>
            </a:r>
          </a:p>
          <a:p>
            <a:pPr lvl="2"/>
            <a:r>
              <a:rPr lang="en-US" altLang="zh-CN" dirty="0"/>
              <a:t>(4)</a:t>
            </a:r>
            <a:r>
              <a:rPr lang="zh-CN" altLang="zh-CN" dirty="0"/>
              <a:t>在该对话框的</a:t>
            </a:r>
            <a:r>
              <a:rPr lang="en-US" altLang="zh-CN" dirty="0"/>
              <a:t>“</a:t>
            </a:r>
            <a:r>
              <a:rPr lang="zh-CN" altLang="zh-CN" dirty="0"/>
              <a:t>高级</a:t>
            </a:r>
            <a:r>
              <a:rPr lang="en-US" altLang="zh-CN" dirty="0"/>
              <a:t>”</a:t>
            </a:r>
            <a:r>
              <a:rPr lang="zh-CN" altLang="zh-CN" dirty="0"/>
              <a:t>选项卡中可以设置缩放、间距、位置等，可以使文字之间的距离增加或缩小。</a:t>
            </a:r>
          </a:p>
          <a:p>
            <a:pPr lvl="1"/>
            <a:endParaRPr lang="zh-CN" altLang="en-US"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589015"/>
            <a:ext cx="18097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83073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67054"/>
            <a:ext cx="5040560" cy="5293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475542" y="5213540"/>
            <a:ext cx="2308645" cy="369332"/>
          </a:xfrm>
          <a:prstGeom prst="rect">
            <a:avLst/>
          </a:prstGeom>
        </p:spPr>
        <p:txBody>
          <a:bodyPr wrap="none">
            <a:spAutoFit/>
          </a:bodyPr>
          <a:lstStyle/>
          <a:p>
            <a:r>
              <a:rPr lang="zh-CN" altLang="zh-CN" dirty="0"/>
              <a:t>图</a:t>
            </a:r>
            <a:r>
              <a:rPr lang="en-US" altLang="zh-CN" dirty="0"/>
              <a:t>5-26  “</a:t>
            </a:r>
            <a:r>
              <a:rPr lang="zh-CN" altLang="zh-CN" dirty="0"/>
              <a:t>字体</a:t>
            </a:r>
            <a:r>
              <a:rPr lang="en-US" altLang="zh-CN" dirty="0"/>
              <a:t>”</a:t>
            </a:r>
            <a:r>
              <a:rPr lang="zh-CN" altLang="zh-CN" dirty="0"/>
              <a:t>对话框</a:t>
            </a:r>
            <a:endParaRPr lang="zh-CN" altLang="en-US" dirty="0"/>
          </a:p>
        </p:txBody>
      </p:sp>
    </p:spTree>
    <p:extLst>
      <p:ext uri="{BB962C8B-B14F-4D97-AF65-F5344CB8AC3E}">
        <p14:creationId xmlns:p14="http://schemas.microsoft.com/office/powerpoint/2010/main" val="1531642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a:t>5.4.2</a:t>
            </a:r>
            <a:r>
              <a:rPr lang="zh-CN" altLang="zh-CN" b="1" dirty="0"/>
              <a:t>格式化</a:t>
            </a:r>
            <a:r>
              <a:rPr lang="zh-CN" altLang="zh-CN" b="1" dirty="0" smtClean="0"/>
              <a:t>段落</a:t>
            </a:r>
            <a:endParaRPr lang="en-US" altLang="zh-CN" b="1" dirty="0" smtClean="0"/>
          </a:p>
          <a:p>
            <a:pPr lvl="1"/>
            <a:r>
              <a:rPr lang="en-US" altLang="zh-CN" b="1" dirty="0"/>
              <a:t>1.</a:t>
            </a:r>
            <a:r>
              <a:rPr lang="zh-CN" altLang="zh-CN" b="1" dirty="0"/>
              <a:t>段落对齐方式设置</a:t>
            </a:r>
            <a:endParaRPr lang="zh-CN" altLang="zh-CN" dirty="0"/>
          </a:p>
          <a:p>
            <a:pPr marL="627063" lvl="2" indent="0">
              <a:buNone/>
            </a:pPr>
            <a:r>
              <a:rPr lang="en-US" altLang="zh-CN" dirty="0" smtClean="0"/>
              <a:t>        Word </a:t>
            </a:r>
            <a:r>
              <a:rPr lang="en-US" altLang="zh-CN" dirty="0"/>
              <a:t>2010</a:t>
            </a:r>
            <a:r>
              <a:rPr lang="zh-CN" altLang="zh-CN" dirty="0"/>
              <a:t>提供了</a:t>
            </a:r>
            <a:r>
              <a:rPr lang="en-US" altLang="zh-CN" dirty="0"/>
              <a:t>5</a:t>
            </a:r>
            <a:r>
              <a:rPr lang="zh-CN" altLang="zh-CN" dirty="0"/>
              <a:t>种对齐方式：左对齐、居中对齐、右对齐、两端对齐和分散对齐</a:t>
            </a:r>
            <a:r>
              <a:rPr lang="zh-CN" altLang="zh-CN" dirty="0" smtClean="0"/>
              <a:t>。</a:t>
            </a:r>
            <a:r>
              <a:rPr lang="zh-CN" altLang="en-US" dirty="0" smtClean="0"/>
              <a:t>设置方法：</a:t>
            </a:r>
            <a:endParaRPr lang="en-US" altLang="zh-CN" dirty="0" smtClean="0"/>
          </a:p>
          <a:p>
            <a:pPr lvl="2"/>
            <a:r>
              <a:rPr lang="en-US" altLang="zh-CN" dirty="0" smtClean="0"/>
              <a:t>(1)</a:t>
            </a:r>
            <a:r>
              <a:rPr lang="zh-CN" altLang="zh-CN" dirty="0" smtClean="0"/>
              <a:t>将</a:t>
            </a:r>
            <a:r>
              <a:rPr lang="zh-CN" altLang="zh-CN" dirty="0"/>
              <a:t>光标定位在要设置对齐段落的任意位置，或选取多个</a:t>
            </a:r>
            <a:r>
              <a:rPr lang="zh-CN" altLang="zh-CN" dirty="0" smtClean="0"/>
              <a:t>段落</a:t>
            </a:r>
            <a:r>
              <a:rPr lang="zh-CN" altLang="en-US" dirty="0" smtClean="0"/>
              <a:t>；</a:t>
            </a:r>
            <a:endParaRPr lang="en-US" altLang="zh-CN" dirty="0" smtClean="0"/>
          </a:p>
          <a:p>
            <a:pPr lvl="2"/>
            <a:r>
              <a:rPr lang="en-US" altLang="zh-CN" dirty="0" smtClean="0"/>
              <a:t>(2)</a:t>
            </a:r>
            <a:r>
              <a:rPr lang="zh-CN" altLang="zh-CN" dirty="0"/>
              <a:t>用</a:t>
            </a:r>
            <a:r>
              <a:rPr lang="en-US" altLang="zh-CN" dirty="0"/>
              <a:t>“</a:t>
            </a:r>
            <a:r>
              <a:rPr lang="zh-CN" altLang="zh-CN" dirty="0"/>
              <a:t>段落</a:t>
            </a:r>
            <a:r>
              <a:rPr lang="en-US" altLang="zh-CN" dirty="0"/>
              <a:t>”</a:t>
            </a:r>
            <a:r>
              <a:rPr lang="zh-CN" altLang="zh-CN" dirty="0"/>
              <a:t>命令组中的对齐按钮组</a:t>
            </a:r>
            <a:r>
              <a:rPr lang="en-US" altLang="zh-CN" dirty="0"/>
              <a:t> </a:t>
            </a:r>
            <a:r>
              <a:rPr lang="zh-CN" altLang="en-US" dirty="0" smtClean="0"/>
              <a:t>中</a:t>
            </a:r>
            <a:r>
              <a:rPr lang="zh-CN" altLang="zh-CN" dirty="0" smtClean="0"/>
              <a:t>的</a:t>
            </a:r>
            <a:r>
              <a:rPr lang="zh-CN" altLang="zh-CN" dirty="0"/>
              <a:t>合适按钮；</a:t>
            </a:r>
          </a:p>
          <a:p>
            <a:pPr lvl="2"/>
            <a:r>
              <a:rPr lang="en-US" altLang="zh-CN" dirty="0" smtClean="0"/>
              <a:t>(3)</a:t>
            </a:r>
            <a:r>
              <a:rPr lang="zh-CN" altLang="en-US" dirty="0" smtClean="0"/>
              <a:t>也可</a:t>
            </a:r>
            <a:r>
              <a:rPr lang="zh-CN" altLang="zh-CN" dirty="0" smtClean="0"/>
              <a:t>用</a:t>
            </a:r>
            <a:r>
              <a:rPr lang="zh-CN" altLang="zh-CN" dirty="0"/>
              <a:t>键盘命令来设置段落对齐方式，左对齐</a:t>
            </a:r>
            <a:r>
              <a:rPr lang="en-US" altLang="zh-CN" dirty="0"/>
              <a:t>(</a:t>
            </a:r>
            <a:r>
              <a:rPr lang="en-US" altLang="zh-CN" dirty="0" err="1"/>
              <a:t>Ctrl+L</a:t>
            </a:r>
            <a:r>
              <a:rPr lang="en-US" altLang="zh-CN" dirty="0"/>
              <a:t>)</a:t>
            </a:r>
            <a:r>
              <a:rPr lang="zh-CN" altLang="zh-CN" dirty="0"/>
              <a:t>、居中对齐</a:t>
            </a:r>
            <a:r>
              <a:rPr lang="en-US" altLang="zh-CN" dirty="0"/>
              <a:t>(</a:t>
            </a:r>
            <a:r>
              <a:rPr lang="en-US" altLang="zh-CN" dirty="0" err="1"/>
              <a:t>Ctrl+E</a:t>
            </a:r>
            <a:r>
              <a:rPr lang="en-US" altLang="zh-CN" dirty="0"/>
              <a:t>)</a:t>
            </a:r>
            <a:r>
              <a:rPr lang="zh-CN" altLang="zh-CN" dirty="0"/>
              <a:t>、右对齐</a:t>
            </a:r>
            <a:r>
              <a:rPr lang="en-US" altLang="zh-CN" dirty="0"/>
              <a:t>(</a:t>
            </a:r>
            <a:r>
              <a:rPr lang="en-US" altLang="zh-CN" dirty="0" err="1"/>
              <a:t>Ctrl+R</a:t>
            </a:r>
            <a:r>
              <a:rPr lang="en-US" altLang="zh-CN" dirty="0"/>
              <a:t>)</a:t>
            </a:r>
            <a:r>
              <a:rPr lang="zh-CN" altLang="zh-CN" dirty="0"/>
              <a:t>；</a:t>
            </a:r>
          </a:p>
          <a:p>
            <a:pPr lvl="2"/>
            <a:r>
              <a:rPr lang="en-US" altLang="zh-CN" dirty="0" smtClean="0"/>
              <a:t>(4)</a:t>
            </a:r>
            <a:r>
              <a:rPr lang="zh-CN" altLang="zh-CN" dirty="0"/>
              <a:t>点击</a:t>
            </a:r>
            <a:r>
              <a:rPr lang="en-US" altLang="zh-CN" dirty="0"/>
              <a:t>“</a:t>
            </a:r>
            <a:r>
              <a:rPr lang="zh-CN" altLang="zh-CN" dirty="0"/>
              <a:t>段落</a:t>
            </a:r>
            <a:r>
              <a:rPr lang="en-US" altLang="zh-CN" dirty="0"/>
              <a:t>”</a:t>
            </a:r>
            <a:r>
              <a:rPr lang="zh-CN" altLang="zh-CN" dirty="0"/>
              <a:t>命令组中</a:t>
            </a:r>
            <a:r>
              <a:rPr lang="zh-CN" altLang="zh-CN" dirty="0" smtClean="0"/>
              <a:t>的</a:t>
            </a:r>
            <a:r>
              <a:rPr lang="en-US" altLang="zh-CN" dirty="0" smtClean="0"/>
              <a:t>        </a:t>
            </a:r>
            <a:r>
              <a:rPr lang="zh-CN" altLang="zh-CN" dirty="0" smtClean="0"/>
              <a:t>按钮</a:t>
            </a:r>
            <a:r>
              <a:rPr lang="zh-CN" altLang="zh-CN" dirty="0"/>
              <a:t>或右击选中段落并在弹出的快捷菜单选择</a:t>
            </a:r>
            <a:r>
              <a:rPr lang="en-US" altLang="zh-CN" dirty="0"/>
              <a:t>“</a:t>
            </a:r>
            <a:r>
              <a:rPr lang="zh-CN" altLang="zh-CN" dirty="0"/>
              <a:t>段落</a:t>
            </a:r>
            <a:r>
              <a:rPr lang="en-US" altLang="zh-CN" dirty="0"/>
              <a:t>…”</a:t>
            </a:r>
            <a:r>
              <a:rPr lang="zh-CN" altLang="zh-CN" dirty="0" smtClean="0"/>
              <a:t>，</a:t>
            </a:r>
            <a:r>
              <a:rPr lang="zh-CN" altLang="en-US" dirty="0" smtClean="0"/>
              <a:t>在</a:t>
            </a:r>
            <a:r>
              <a:rPr lang="zh-CN" altLang="zh-CN" dirty="0" smtClean="0"/>
              <a:t>弹出</a:t>
            </a:r>
            <a:r>
              <a:rPr lang="en-US" altLang="zh-CN" dirty="0" smtClean="0"/>
              <a:t>“</a:t>
            </a:r>
            <a:r>
              <a:rPr lang="zh-CN" altLang="zh-CN" dirty="0"/>
              <a:t>段落</a:t>
            </a:r>
            <a:r>
              <a:rPr lang="en-US" altLang="zh-CN" dirty="0"/>
              <a:t>”</a:t>
            </a:r>
            <a:r>
              <a:rPr lang="zh-CN" altLang="zh-CN" dirty="0"/>
              <a:t>对话框中，选择</a:t>
            </a:r>
            <a:r>
              <a:rPr lang="en-US" altLang="zh-CN" dirty="0"/>
              <a:t>“</a:t>
            </a:r>
            <a:r>
              <a:rPr lang="zh-CN" altLang="zh-CN" dirty="0"/>
              <a:t>缩进和间距</a:t>
            </a:r>
            <a:r>
              <a:rPr lang="en-US" altLang="zh-CN" dirty="0"/>
              <a:t>”</a:t>
            </a:r>
            <a:r>
              <a:rPr lang="zh-CN" altLang="zh-CN" dirty="0"/>
              <a:t>选项卡，在其中的</a:t>
            </a:r>
            <a:r>
              <a:rPr lang="en-US" altLang="zh-CN" dirty="0"/>
              <a:t>“</a:t>
            </a:r>
            <a:r>
              <a:rPr lang="zh-CN" altLang="zh-CN" dirty="0"/>
              <a:t>对齐方式</a:t>
            </a:r>
            <a:r>
              <a:rPr lang="en-US" altLang="zh-CN" dirty="0"/>
              <a:t>”</a:t>
            </a:r>
            <a:r>
              <a:rPr lang="zh-CN" altLang="zh-CN" dirty="0"/>
              <a:t>下拉列表框中选择所需的对齐方式，单击</a:t>
            </a:r>
            <a:r>
              <a:rPr lang="en-US" altLang="zh-CN" dirty="0"/>
              <a:t>“</a:t>
            </a:r>
            <a:r>
              <a:rPr lang="zh-CN" altLang="zh-CN" dirty="0"/>
              <a:t>确定</a:t>
            </a:r>
            <a:r>
              <a:rPr lang="en-US" altLang="zh-CN" dirty="0"/>
              <a:t>”</a:t>
            </a:r>
            <a:r>
              <a:rPr lang="zh-CN" altLang="zh-CN" dirty="0"/>
              <a:t>按钮。</a:t>
            </a:r>
          </a:p>
          <a:p>
            <a:pPr lvl="1"/>
            <a:endParaRPr lang="zh-CN" altLang="zh-CN" b="1"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4966692"/>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110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212" y="1628799"/>
            <a:ext cx="3756844" cy="518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364088" y="6165304"/>
            <a:ext cx="2481770"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28  “</a:t>
            </a:r>
            <a:r>
              <a:rPr lang="zh-CN" altLang="zh-CN" dirty="0"/>
              <a:t>段落</a:t>
            </a:r>
            <a:r>
              <a:rPr lang="en-US" altLang="zh-CN" dirty="0"/>
              <a:t>”</a:t>
            </a:r>
            <a:r>
              <a:rPr lang="zh-CN" altLang="zh-CN" dirty="0"/>
              <a:t>对话框</a:t>
            </a:r>
            <a:endParaRPr lang="zh-CN" altLang="en-US" dirty="0"/>
          </a:p>
        </p:txBody>
      </p:sp>
    </p:spTree>
    <p:extLst>
      <p:ext uri="{BB962C8B-B14F-4D97-AF65-F5344CB8AC3E}">
        <p14:creationId xmlns:p14="http://schemas.microsoft.com/office/powerpoint/2010/main" val="795275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1</a:t>
            </a:r>
            <a:r>
              <a:rPr lang="zh-CN" altLang="zh-CN" b="1" dirty="0"/>
              <a:t>．</a:t>
            </a:r>
            <a:r>
              <a:rPr lang="en-US" altLang="zh-CN" b="1" dirty="0"/>
              <a:t>Office 2010</a:t>
            </a:r>
            <a:r>
              <a:rPr lang="zh-CN" altLang="zh-CN" b="1" dirty="0"/>
              <a:t>简介</a:t>
            </a:r>
            <a:endParaRPr lang="zh-CN" altLang="zh-CN" dirty="0"/>
          </a:p>
          <a:p>
            <a:pPr marL="301943" lvl="1" indent="0">
              <a:buNone/>
            </a:pPr>
            <a:r>
              <a:rPr lang="en-US" altLang="zh-CN" dirty="0" smtClean="0"/>
              <a:t>         </a:t>
            </a:r>
            <a:r>
              <a:rPr lang="zh-CN" altLang="zh-CN" dirty="0" smtClean="0"/>
              <a:t>微软</a:t>
            </a:r>
            <a:r>
              <a:rPr lang="zh-CN" altLang="zh-CN" dirty="0"/>
              <a:t>为电子办公在</a:t>
            </a:r>
            <a:r>
              <a:rPr lang="en-US" altLang="zh-CN" dirty="0"/>
              <a:t>Windows</a:t>
            </a:r>
            <a:r>
              <a:rPr lang="zh-CN" altLang="zh-CN" dirty="0"/>
              <a:t>平台上应用所设计的</a:t>
            </a:r>
            <a:r>
              <a:rPr lang="en-US" altLang="zh-CN" dirty="0"/>
              <a:t>Microsoft Office 2010</a:t>
            </a:r>
            <a:r>
              <a:rPr lang="zh-CN" altLang="zh-CN" dirty="0"/>
              <a:t>中，包含文字处理软件</a:t>
            </a:r>
            <a:r>
              <a:rPr lang="en-US" altLang="zh-CN" dirty="0"/>
              <a:t>Word 2010</a:t>
            </a:r>
            <a:r>
              <a:rPr lang="zh-CN" altLang="zh-CN" dirty="0"/>
              <a:t>、电子表格软件</a:t>
            </a:r>
            <a:r>
              <a:rPr lang="en-US" altLang="zh-CN" dirty="0"/>
              <a:t>Excel 2010</a:t>
            </a:r>
            <a:r>
              <a:rPr lang="zh-CN" altLang="zh-CN" dirty="0"/>
              <a:t>、数据库管理软件</a:t>
            </a:r>
            <a:r>
              <a:rPr lang="en-US" altLang="zh-CN" dirty="0"/>
              <a:t>Access 2010</a:t>
            </a:r>
            <a:r>
              <a:rPr lang="zh-CN" altLang="zh-CN" dirty="0"/>
              <a:t>、演示文稿软件</a:t>
            </a:r>
            <a:r>
              <a:rPr lang="en-US" altLang="zh-CN" dirty="0"/>
              <a:t>PowerPoint 2010</a:t>
            </a:r>
            <a:r>
              <a:rPr lang="zh-CN" altLang="zh-CN" dirty="0"/>
              <a:t>、电子邮件软件</a:t>
            </a:r>
            <a:r>
              <a:rPr lang="en-US" altLang="zh-CN" dirty="0"/>
              <a:t>Outlook 2010</a:t>
            </a:r>
            <a:r>
              <a:rPr lang="zh-CN" altLang="zh-CN" dirty="0"/>
              <a:t>等</a:t>
            </a:r>
            <a:r>
              <a:rPr lang="en-US" altLang="zh-CN" dirty="0"/>
              <a:t>10</a:t>
            </a:r>
            <a:r>
              <a:rPr lang="zh-CN" altLang="zh-CN" dirty="0"/>
              <a:t>大</a:t>
            </a:r>
            <a:r>
              <a:rPr lang="zh-CN" altLang="zh-CN" dirty="0" smtClean="0"/>
              <a:t>软件。</a:t>
            </a:r>
            <a:endParaRPr lang="zh-CN" altLang="zh-CN" dirty="0"/>
          </a:p>
          <a:p>
            <a:pPr lvl="1"/>
            <a:r>
              <a:rPr lang="en-US" altLang="zh-CN" b="1" dirty="0"/>
              <a:t>(1)Word 2010</a:t>
            </a:r>
            <a:endParaRPr lang="zh-CN" altLang="zh-CN" b="1" dirty="0"/>
          </a:p>
          <a:p>
            <a:pPr marL="627063" lvl="2" indent="0">
              <a:buNone/>
            </a:pPr>
            <a:r>
              <a:rPr lang="en-US" altLang="zh-CN" dirty="0" smtClean="0"/>
              <a:t>        </a:t>
            </a:r>
            <a:r>
              <a:rPr lang="zh-CN" altLang="zh-CN" dirty="0" smtClean="0"/>
              <a:t>文字处理</a:t>
            </a:r>
            <a:r>
              <a:rPr lang="zh-CN" altLang="zh-CN" dirty="0"/>
              <a:t>软件</a:t>
            </a:r>
            <a:r>
              <a:rPr lang="en-US" altLang="zh-CN" dirty="0"/>
              <a:t>Word 2010</a:t>
            </a:r>
            <a:r>
              <a:rPr lang="zh-CN" altLang="zh-CN" dirty="0"/>
              <a:t>可制作编排出图文表并茂的文档，用于公文、信函、报告、通知、论文、合同等文档</a:t>
            </a:r>
            <a:r>
              <a:rPr lang="zh-CN" altLang="zh-CN" dirty="0" smtClean="0"/>
              <a:t>处理。</a:t>
            </a:r>
            <a:endParaRPr lang="zh-CN" altLang="zh-CN" dirty="0"/>
          </a:p>
        </p:txBody>
      </p:sp>
      <p:sp>
        <p:nvSpPr>
          <p:cNvPr id="3" name="标题 2"/>
          <p:cNvSpPr>
            <a:spLocks noGrp="1"/>
          </p:cNvSpPr>
          <p:nvPr>
            <p:ph type="title"/>
          </p:nvPr>
        </p:nvSpPr>
        <p:spPr/>
        <p:txBody>
          <a:bodyPr>
            <a:normAutofit fontScale="90000"/>
          </a:bodyPr>
          <a:lstStyle/>
          <a:p>
            <a:r>
              <a:rPr lang="en-US" altLang="zh-CN" b="1" dirty="0"/>
              <a:t>5.1 Microsoft Office 2010</a:t>
            </a:r>
            <a:r>
              <a:rPr lang="zh-CN" altLang="zh-CN" b="1" dirty="0"/>
              <a:t>系统及安装</a:t>
            </a:r>
          </a:p>
        </p:txBody>
      </p:sp>
    </p:spTree>
    <p:extLst>
      <p:ext uri="{BB962C8B-B14F-4D97-AF65-F5344CB8AC3E}">
        <p14:creationId xmlns:p14="http://schemas.microsoft.com/office/powerpoint/2010/main" val="25063294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588365" cy="4182534"/>
          </a:xfrm>
        </p:spPr>
        <p:txBody>
          <a:bodyPr>
            <a:normAutofit fontScale="92500"/>
          </a:bodyPr>
          <a:lstStyle/>
          <a:p>
            <a:pPr lvl="2"/>
            <a:r>
              <a:rPr lang="en-US" altLang="zh-CN" b="1" dirty="0"/>
              <a:t>2.</a:t>
            </a:r>
            <a:r>
              <a:rPr lang="zh-CN" altLang="zh-CN" b="1" dirty="0"/>
              <a:t>段落缩进设置</a:t>
            </a:r>
            <a:endParaRPr lang="zh-CN" altLang="zh-CN" dirty="0"/>
          </a:p>
          <a:p>
            <a:pPr marL="627063" lvl="2" indent="0">
              <a:buNone/>
            </a:pPr>
            <a:r>
              <a:rPr lang="en-US" altLang="zh-CN" dirty="0" smtClean="0"/>
              <a:t>        </a:t>
            </a:r>
            <a:r>
              <a:rPr lang="zh-CN" altLang="zh-CN" dirty="0" smtClean="0"/>
              <a:t>段落</a:t>
            </a:r>
            <a:r>
              <a:rPr lang="zh-CN" altLang="zh-CN" dirty="0"/>
              <a:t>缩进可改变段落</a:t>
            </a:r>
            <a:r>
              <a:rPr lang="zh-CN" altLang="zh-CN" dirty="0" smtClean="0"/>
              <a:t>文本</a:t>
            </a:r>
            <a:r>
              <a:rPr lang="zh-CN" altLang="en-US" dirty="0"/>
              <a:t>与</a:t>
            </a:r>
            <a:r>
              <a:rPr lang="zh-CN" altLang="zh-CN" dirty="0" smtClean="0"/>
              <a:t>页边距</a:t>
            </a:r>
            <a:r>
              <a:rPr lang="zh-CN" altLang="zh-CN" dirty="0"/>
              <a:t>的</a:t>
            </a:r>
            <a:r>
              <a:rPr lang="zh-CN" altLang="zh-CN" dirty="0" smtClean="0"/>
              <a:t>距离。</a:t>
            </a:r>
            <a:r>
              <a:rPr lang="zh-CN" altLang="zh-CN" dirty="0"/>
              <a:t>段落缩进包括首行缩进、悬挂缩进、左缩进和右缩进</a:t>
            </a:r>
            <a:r>
              <a:rPr lang="zh-CN" altLang="zh-CN" dirty="0" smtClean="0"/>
              <a:t>。</a:t>
            </a:r>
            <a:endParaRPr lang="zh-CN" altLang="zh-CN" dirty="0"/>
          </a:p>
          <a:p>
            <a:pPr lvl="3"/>
            <a:r>
              <a:rPr lang="en-US" altLang="zh-CN" b="1" dirty="0"/>
              <a:t>(1) </a:t>
            </a:r>
            <a:r>
              <a:rPr lang="zh-CN" altLang="zh-CN" b="1" dirty="0"/>
              <a:t>使用</a:t>
            </a:r>
            <a:r>
              <a:rPr lang="en-US" altLang="zh-CN" b="1" dirty="0"/>
              <a:t>“</a:t>
            </a:r>
            <a:r>
              <a:rPr lang="zh-CN" altLang="zh-CN" b="1" dirty="0"/>
              <a:t>段落</a:t>
            </a:r>
            <a:r>
              <a:rPr lang="en-US" altLang="zh-CN" b="1" dirty="0"/>
              <a:t>”</a:t>
            </a:r>
            <a:r>
              <a:rPr lang="zh-CN" altLang="zh-CN" b="1" dirty="0"/>
              <a:t>命令组中的功能按钮</a:t>
            </a:r>
          </a:p>
          <a:p>
            <a:pPr lvl="4"/>
            <a:r>
              <a:rPr lang="zh-CN" altLang="zh-CN" dirty="0"/>
              <a:t>选取要缩进的段落，点击</a:t>
            </a:r>
            <a:r>
              <a:rPr lang="en-US" altLang="zh-CN" dirty="0"/>
              <a:t>“</a:t>
            </a:r>
            <a:r>
              <a:rPr lang="zh-CN" altLang="zh-CN" dirty="0"/>
              <a:t>段落</a:t>
            </a:r>
            <a:r>
              <a:rPr lang="en-US" altLang="zh-CN" dirty="0"/>
              <a:t>”</a:t>
            </a:r>
            <a:r>
              <a:rPr lang="zh-CN" altLang="zh-CN" dirty="0"/>
              <a:t>命令组中的</a:t>
            </a:r>
            <a:r>
              <a:rPr lang="en-US" altLang="zh-CN" dirty="0"/>
              <a:t>   </a:t>
            </a:r>
            <a:r>
              <a:rPr lang="zh-CN" altLang="zh-CN" dirty="0"/>
              <a:t>按钮将增加缩进量，点击</a:t>
            </a:r>
            <a:r>
              <a:rPr lang="en-US" altLang="zh-CN" dirty="0"/>
              <a:t>   </a:t>
            </a:r>
            <a:r>
              <a:rPr lang="zh-CN" altLang="zh-CN" dirty="0"/>
              <a:t>按钮将减少缩进量。</a:t>
            </a:r>
          </a:p>
          <a:p>
            <a:pPr lvl="3"/>
            <a:r>
              <a:rPr lang="en-US" altLang="zh-CN" b="1" dirty="0"/>
              <a:t>(2) </a:t>
            </a:r>
            <a:r>
              <a:rPr lang="zh-CN" altLang="zh-CN" b="1" dirty="0"/>
              <a:t>使用</a:t>
            </a:r>
            <a:r>
              <a:rPr lang="en-US" altLang="zh-CN" b="1" dirty="0"/>
              <a:t>“</a:t>
            </a:r>
            <a:r>
              <a:rPr lang="zh-CN" altLang="zh-CN" b="1" dirty="0"/>
              <a:t>段落</a:t>
            </a:r>
            <a:r>
              <a:rPr lang="en-US" altLang="zh-CN" b="1" dirty="0"/>
              <a:t>”</a:t>
            </a:r>
            <a:r>
              <a:rPr lang="zh-CN" altLang="zh-CN" b="1" dirty="0"/>
              <a:t>对话框功能</a:t>
            </a:r>
          </a:p>
          <a:p>
            <a:pPr lvl="4"/>
            <a:r>
              <a:rPr lang="zh-CN" altLang="zh-CN" dirty="0"/>
              <a:t>点击</a:t>
            </a:r>
            <a:r>
              <a:rPr lang="en-US" altLang="zh-CN" dirty="0"/>
              <a:t>“</a:t>
            </a:r>
            <a:r>
              <a:rPr lang="zh-CN" altLang="zh-CN" dirty="0"/>
              <a:t>段落</a:t>
            </a:r>
            <a:r>
              <a:rPr lang="en-US" altLang="zh-CN" dirty="0"/>
              <a:t>”</a:t>
            </a:r>
            <a:r>
              <a:rPr lang="zh-CN" altLang="zh-CN" dirty="0"/>
              <a:t>命令组中的</a:t>
            </a:r>
            <a:r>
              <a:rPr lang="en-US" altLang="zh-CN" dirty="0"/>
              <a:t>    </a:t>
            </a:r>
            <a:r>
              <a:rPr lang="zh-CN" altLang="zh-CN" dirty="0"/>
              <a:t>按钮</a:t>
            </a:r>
            <a:r>
              <a:rPr lang="zh-CN" altLang="zh-CN" dirty="0" smtClean="0"/>
              <a:t>，</a:t>
            </a:r>
            <a:r>
              <a:rPr lang="zh-CN" altLang="en-US" dirty="0" smtClean="0"/>
              <a:t>在</a:t>
            </a:r>
            <a:r>
              <a:rPr lang="zh-CN" altLang="zh-CN" dirty="0" smtClean="0"/>
              <a:t>弹出</a:t>
            </a:r>
            <a:r>
              <a:rPr lang="en-US" altLang="zh-CN" dirty="0" smtClean="0"/>
              <a:t>“</a:t>
            </a:r>
            <a:r>
              <a:rPr lang="zh-CN" altLang="zh-CN" dirty="0"/>
              <a:t>段落</a:t>
            </a:r>
            <a:r>
              <a:rPr lang="en-US" altLang="zh-CN" dirty="0"/>
              <a:t>”</a:t>
            </a:r>
            <a:r>
              <a:rPr lang="zh-CN" altLang="zh-CN" dirty="0"/>
              <a:t>对话框。</a:t>
            </a:r>
            <a:r>
              <a:rPr lang="zh-CN" altLang="zh-CN" dirty="0" smtClean="0"/>
              <a:t>在</a:t>
            </a:r>
            <a:r>
              <a:rPr lang="zh-CN" altLang="en-US" dirty="0" smtClean="0"/>
              <a:t>其</a:t>
            </a:r>
            <a:r>
              <a:rPr lang="zh-CN" altLang="zh-CN" dirty="0" smtClean="0"/>
              <a:t>中</a:t>
            </a:r>
            <a:r>
              <a:rPr lang="zh-CN" altLang="en-US" dirty="0" smtClean="0"/>
              <a:t>进行设置；</a:t>
            </a:r>
            <a:endParaRPr lang="zh-CN" altLang="zh-CN" dirty="0"/>
          </a:p>
          <a:p>
            <a:pPr lvl="3"/>
            <a:r>
              <a:rPr lang="en-US" altLang="zh-CN" b="1" dirty="0"/>
              <a:t>(3)</a:t>
            </a:r>
            <a:r>
              <a:rPr lang="zh-CN" altLang="zh-CN" b="1" dirty="0"/>
              <a:t>使用水平标尺上的缩进滑动块</a:t>
            </a:r>
            <a:r>
              <a:rPr lang="en-US" altLang="zh-CN" dirty="0"/>
              <a:t>            </a:t>
            </a:r>
            <a:endParaRPr lang="zh-CN" altLang="zh-CN" dirty="0"/>
          </a:p>
          <a:p>
            <a:pPr marL="914400" lvl="3" indent="0">
              <a:buNone/>
            </a:pPr>
            <a:r>
              <a:rPr lang="en-US" altLang="zh-CN" dirty="0" smtClean="0"/>
              <a:t> </a:t>
            </a:r>
            <a:r>
              <a:rPr lang="zh-CN" altLang="zh-CN" dirty="0" smtClean="0"/>
              <a:t>最</a:t>
            </a:r>
            <a:r>
              <a:rPr lang="zh-CN" altLang="zh-CN" dirty="0"/>
              <a:t>直观的</a:t>
            </a:r>
            <a:r>
              <a:rPr lang="zh-CN" altLang="zh-CN" dirty="0" smtClean="0"/>
              <a:t>方法</a:t>
            </a:r>
            <a:r>
              <a:rPr lang="zh-CN" altLang="en-US" dirty="0" smtClean="0"/>
              <a:t>。通过拖动</a:t>
            </a:r>
            <a:r>
              <a:rPr lang="zh-CN" altLang="zh-CN" dirty="0" smtClean="0"/>
              <a:t>缩进</a:t>
            </a:r>
            <a:r>
              <a:rPr lang="zh-CN" altLang="zh-CN" dirty="0"/>
              <a:t>滑动</a:t>
            </a:r>
            <a:r>
              <a:rPr lang="zh-CN" altLang="zh-CN" dirty="0" smtClean="0"/>
              <a:t>块</a:t>
            </a:r>
            <a:r>
              <a:rPr lang="zh-CN" altLang="en-US" dirty="0" smtClean="0"/>
              <a:t>来实现</a:t>
            </a:r>
            <a:r>
              <a:rPr lang="zh-CN" altLang="zh-CN" dirty="0" smtClean="0"/>
              <a:t>。</a:t>
            </a:r>
            <a:endParaRPr lang="zh-CN" altLang="zh-CN" dirty="0"/>
          </a:p>
          <a:p>
            <a:pPr lvl="4"/>
            <a:r>
              <a:rPr lang="en-US" altLang="zh-CN" dirty="0"/>
              <a:t> “</a:t>
            </a:r>
            <a:r>
              <a:rPr lang="zh-CN" altLang="zh-CN" dirty="0"/>
              <a:t>首行缩进</a:t>
            </a:r>
            <a:r>
              <a:rPr lang="en-US" altLang="zh-CN" dirty="0"/>
              <a:t>”</a:t>
            </a:r>
            <a:r>
              <a:rPr lang="zh-CN" altLang="zh-CN" dirty="0"/>
              <a:t>滑动块</a:t>
            </a:r>
            <a:r>
              <a:rPr lang="zh-CN" altLang="zh-CN" dirty="0" smtClean="0"/>
              <a:t>：控制</a:t>
            </a:r>
            <a:r>
              <a:rPr lang="zh-CN" altLang="zh-CN" dirty="0"/>
              <a:t>段落中第一行第一个字的起始位置。</a:t>
            </a:r>
          </a:p>
          <a:p>
            <a:pPr lvl="4"/>
            <a:r>
              <a:rPr lang="en-US" altLang="zh-CN" dirty="0"/>
              <a:t> “</a:t>
            </a:r>
            <a:r>
              <a:rPr lang="zh-CN" altLang="zh-CN" dirty="0"/>
              <a:t>悬挂缩进</a:t>
            </a:r>
            <a:r>
              <a:rPr lang="en-US" altLang="zh-CN" dirty="0"/>
              <a:t>”</a:t>
            </a:r>
            <a:r>
              <a:rPr lang="zh-CN" altLang="zh-CN" dirty="0"/>
              <a:t>滑动块</a:t>
            </a:r>
            <a:r>
              <a:rPr lang="zh-CN" altLang="zh-CN" dirty="0" smtClean="0"/>
              <a:t>：控制</a:t>
            </a:r>
            <a:r>
              <a:rPr lang="zh-CN" altLang="zh-CN" dirty="0"/>
              <a:t>段落中首行以外的其他的起始位置。</a:t>
            </a:r>
          </a:p>
          <a:p>
            <a:pPr lvl="4"/>
            <a:r>
              <a:rPr lang="en-US" altLang="zh-CN" dirty="0"/>
              <a:t> “</a:t>
            </a:r>
            <a:r>
              <a:rPr lang="zh-CN" altLang="zh-CN" dirty="0"/>
              <a:t>左缩进</a:t>
            </a:r>
            <a:r>
              <a:rPr lang="en-US" altLang="zh-CN" dirty="0"/>
              <a:t>”</a:t>
            </a:r>
            <a:r>
              <a:rPr lang="zh-CN" altLang="zh-CN" dirty="0"/>
              <a:t>滑动块</a:t>
            </a:r>
            <a:r>
              <a:rPr lang="zh-CN" altLang="zh-CN" dirty="0" smtClean="0"/>
              <a:t>：控制</a:t>
            </a:r>
            <a:r>
              <a:rPr lang="zh-CN" altLang="zh-CN" dirty="0"/>
              <a:t>段落左边界缩进的位置。</a:t>
            </a:r>
          </a:p>
          <a:p>
            <a:pPr lvl="4"/>
            <a:r>
              <a:rPr lang="en-US" altLang="zh-CN" dirty="0" smtClean="0"/>
              <a:t> </a:t>
            </a:r>
            <a:r>
              <a:rPr lang="en-US" altLang="zh-CN" dirty="0"/>
              <a:t>“</a:t>
            </a:r>
            <a:r>
              <a:rPr lang="zh-CN" altLang="zh-CN" dirty="0"/>
              <a:t>右缩进</a:t>
            </a:r>
            <a:r>
              <a:rPr lang="en-US" altLang="zh-CN" dirty="0"/>
              <a:t>”</a:t>
            </a:r>
            <a:r>
              <a:rPr lang="zh-CN" altLang="zh-CN" dirty="0"/>
              <a:t>滑动块</a:t>
            </a:r>
            <a:r>
              <a:rPr lang="zh-CN" altLang="zh-CN" dirty="0" smtClean="0"/>
              <a:t>：控制</a:t>
            </a:r>
            <a:r>
              <a:rPr lang="zh-CN" altLang="zh-CN" dirty="0"/>
              <a:t>段落右边界缩进的位置。 </a:t>
            </a:r>
            <a:endParaRPr lang="zh-CN" altLang="en-US"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645168"/>
            <a:ext cx="6777917" cy="113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7698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732381" cy="3345822"/>
          </a:xfrm>
        </p:spPr>
        <p:txBody>
          <a:bodyPr>
            <a:normAutofit/>
          </a:bodyPr>
          <a:lstStyle/>
          <a:p>
            <a:pPr lvl="2"/>
            <a:r>
              <a:rPr lang="en-US" altLang="zh-CN" b="1" dirty="0"/>
              <a:t>3. </a:t>
            </a:r>
            <a:r>
              <a:rPr lang="zh-CN" altLang="zh-CN" b="1" dirty="0"/>
              <a:t>调整行间距和段间距</a:t>
            </a:r>
            <a:endParaRPr lang="zh-CN" altLang="zh-CN" dirty="0"/>
          </a:p>
          <a:p>
            <a:pPr marL="914400" lvl="3" indent="0">
              <a:buNone/>
            </a:pPr>
            <a:r>
              <a:rPr lang="en-US" altLang="zh-CN" dirty="0" smtClean="0"/>
              <a:t>         Word 2010</a:t>
            </a:r>
            <a:r>
              <a:rPr lang="zh-CN" altLang="zh-CN" dirty="0" smtClean="0"/>
              <a:t>可</a:t>
            </a:r>
            <a:r>
              <a:rPr lang="zh-CN" altLang="zh-CN" dirty="0"/>
              <a:t>根据所编辑文档的格式要求，调整文档的行间距和段间距</a:t>
            </a:r>
            <a:r>
              <a:rPr lang="zh-CN" altLang="zh-CN" dirty="0" smtClean="0"/>
              <a:t>。段落间距有</a:t>
            </a:r>
            <a:r>
              <a:rPr lang="en-US" altLang="zh-CN" dirty="0"/>
              <a:t>“</a:t>
            </a:r>
            <a:r>
              <a:rPr lang="zh-CN" altLang="zh-CN" dirty="0"/>
              <a:t>段前</a:t>
            </a:r>
            <a:r>
              <a:rPr lang="en-US" altLang="zh-CN" dirty="0"/>
              <a:t>”</a:t>
            </a:r>
            <a:r>
              <a:rPr lang="zh-CN" altLang="zh-CN" dirty="0"/>
              <a:t>和</a:t>
            </a:r>
            <a:r>
              <a:rPr lang="en-US" altLang="zh-CN" dirty="0"/>
              <a:t>“</a:t>
            </a:r>
            <a:r>
              <a:rPr lang="zh-CN" altLang="zh-CN" dirty="0"/>
              <a:t>段后</a:t>
            </a:r>
            <a:r>
              <a:rPr lang="en-US" altLang="zh-CN" dirty="0"/>
              <a:t>”</a:t>
            </a:r>
            <a:r>
              <a:rPr lang="zh-CN" altLang="zh-CN" dirty="0"/>
              <a:t>磅值的设置</a:t>
            </a:r>
            <a:r>
              <a:rPr lang="zh-CN" altLang="zh-CN" dirty="0" smtClean="0"/>
              <a:t>；行间距有</a:t>
            </a:r>
            <a:r>
              <a:rPr lang="en-US" altLang="zh-CN" dirty="0"/>
              <a:t>“</a:t>
            </a:r>
            <a:r>
              <a:rPr lang="zh-CN" altLang="zh-CN" dirty="0"/>
              <a:t>最小值</a:t>
            </a:r>
            <a:r>
              <a:rPr lang="en-US" altLang="zh-CN" dirty="0"/>
              <a:t>”</a:t>
            </a:r>
            <a:r>
              <a:rPr lang="zh-CN" altLang="zh-CN" dirty="0"/>
              <a:t>、</a:t>
            </a:r>
            <a:r>
              <a:rPr lang="en-US" altLang="zh-CN" dirty="0"/>
              <a:t>“</a:t>
            </a:r>
            <a:r>
              <a:rPr lang="zh-CN" altLang="zh-CN" dirty="0"/>
              <a:t>固定值</a:t>
            </a:r>
            <a:r>
              <a:rPr lang="en-US" altLang="zh-CN" dirty="0"/>
              <a:t>”</a:t>
            </a:r>
            <a:r>
              <a:rPr lang="zh-CN" altLang="zh-CN" dirty="0"/>
              <a:t>、</a:t>
            </a:r>
            <a:r>
              <a:rPr lang="en-US" altLang="zh-CN" dirty="0"/>
              <a:t>“</a:t>
            </a:r>
            <a:r>
              <a:rPr lang="zh-CN" altLang="zh-CN" dirty="0"/>
              <a:t>多倍行距</a:t>
            </a:r>
            <a:r>
              <a:rPr lang="en-US" altLang="zh-CN" dirty="0"/>
              <a:t>”</a:t>
            </a:r>
            <a:r>
              <a:rPr lang="zh-CN" altLang="zh-CN" dirty="0"/>
              <a:t>等选项</a:t>
            </a:r>
            <a:r>
              <a:rPr lang="zh-CN" altLang="zh-CN" dirty="0" smtClean="0"/>
              <a:t>。</a:t>
            </a:r>
            <a:endParaRPr lang="en-US" altLang="zh-CN" dirty="0" smtClean="0"/>
          </a:p>
          <a:p>
            <a:pPr lvl="3"/>
            <a:r>
              <a:rPr lang="zh-CN" altLang="zh-CN" b="1" dirty="0" smtClean="0"/>
              <a:t>操作方法</a:t>
            </a:r>
            <a:r>
              <a:rPr lang="zh-CN" altLang="en-US" b="1" dirty="0" smtClean="0"/>
              <a:t>：</a:t>
            </a:r>
            <a:endParaRPr lang="en-US" altLang="zh-CN" b="1" dirty="0" smtClean="0"/>
          </a:p>
          <a:p>
            <a:pPr lvl="4"/>
            <a:r>
              <a:rPr lang="zh-CN" altLang="zh-CN" dirty="0" smtClean="0"/>
              <a:t>单击</a:t>
            </a:r>
            <a:r>
              <a:rPr lang="en-US" altLang="zh-CN" dirty="0" smtClean="0"/>
              <a:t>“</a:t>
            </a:r>
            <a:r>
              <a:rPr lang="zh-CN" altLang="zh-CN" dirty="0"/>
              <a:t>行和段落</a:t>
            </a:r>
            <a:r>
              <a:rPr lang="zh-CN" altLang="zh-CN" dirty="0" smtClean="0"/>
              <a:t>间距</a:t>
            </a:r>
            <a:r>
              <a:rPr lang="en-US" altLang="zh-CN" dirty="0" smtClean="0"/>
              <a:t>”</a:t>
            </a:r>
            <a:r>
              <a:rPr lang="zh-CN" altLang="zh-CN" dirty="0"/>
              <a:t>按钮，从弹出的下拉列表项中选择规定的</a:t>
            </a:r>
            <a:r>
              <a:rPr lang="zh-CN" altLang="zh-CN" dirty="0" smtClean="0"/>
              <a:t>间距</a:t>
            </a:r>
            <a:r>
              <a:rPr lang="zh-CN" altLang="en-US" dirty="0" smtClean="0"/>
              <a:t>；</a:t>
            </a:r>
            <a:endParaRPr lang="en-US" altLang="zh-CN" dirty="0" smtClean="0"/>
          </a:p>
          <a:p>
            <a:pPr lvl="4"/>
            <a:r>
              <a:rPr lang="zh-CN" altLang="zh-CN" dirty="0" smtClean="0"/>
              <a:t>在</a:t>
            </a:r>
            <a:r>
              <a:rPr lang="en-US" altLang="zh-CN" dirty="0" smtClean="0"/>
              <a:t>“</a:t>
            </a:r>
            <a:r>
              <a:rPr lang="zh-CN" altLang="zh-CN" dirty="0"/>
              <a:t>段落</a:t>
            </a:r>
            <a:r>
              <a:rPr lang="en-US" altLang="zh-CN" dirty="0"/>
              <a:t>”</a:t>
            </a:r>
            <a:r>
              <a:rPr lang="zh-CN" altLang="zh-CN" dirty="0" smtClean="0"/>
              <a:t>对话框</a:t>
            </a:r>
            <a:r>
              <a:rPr lang="zh-CN" altLang="en-US" dirty="0" smtClean="0"/>
              <a:t>的</a:t>
            </a:r>
            <a:r>
              <a:rPr lang="en-US" altLang="zh-CN" dirty="0" smtClean="0"/>
              <a:t>“</a:t>
            </a:r>
            <a:r>
              <a:rPr lang="zh-CN" altLang="zh-CN" dirty="0"/>
              <a:t>缩进和间距</a:t>
            </a:r>
            <a:r>
              <a:rPr lang="en-US" altLang="zh-CN" dirty="0"/>
              <a:t>”</a:t>
            </a:r>
            <a:r>
              <a:rPr lang="zh-CN" altLang="zh-CN" dirty="0"/>
              <a:t>选项卡</a:t>
            </a:r>
            <a:r>
              <a:rPr lang="zh-CN" altLang="zh-CN" dirty="0" smtClean="0"/>
              <a:t>，</a:t>
            </a:r>
            <a:r>
              <a:rPr lang="zh-CN" altLang="en-US" dirty="0" smtClean="0"/>
              <a:t>从中</a:t>
            </a:r>
            <a:r>
              <a:rPr lang="zh-CN" altLang="zh-CN" dirty="0" smtClean="0"/>
              <a:t>调整行间距</a:t>
            </a:r>
            <a:r>
              <a:rPr lang="zh-CN" altLang="zh-CN" dirty="0"/>
              <a:t>和</a:t>
            </a:r>
            <a:r>
              <a:rPr lang="zh-CN" altLang="zh-CN" dirty="0" smtClean="0"/>
              <a:t>段间距</a:t>
            </a:r>
            <a:r>
              <a:rPr lang="zh-CN" altLang="zh-CN" dirty="0"/>
              <a:t>；</a:t>
            </a:r>
          </a:p>
          <a:p>
            <a:pPr lvl="4"/>
            <a:r>
              <a:rPr lang="zh-CN" altLang="zh-CN" dirty="0" smtClean="0"/>
              <a:t>右</a:t>
            </a:r>
            <a:r>
              <a:rPr lang="zh-CN" altLang="zh-CN" dirty="0"/>
              <a:t>击选中段落，在弹出的快捷菜单中选择</a:t>
            </a:r>
            <a:r>
              <a:rPr lang="en-US" altLang="zh-CN" dirty="0"/>
              <a:t>“</a:t>
            </a:r>
            <a:r>
              <a:rPr lang="zh-CN" altLang="zh-CN" dirty="0"/>
              <a:t>段落</a:t>
            </a:r>
            <a:r>
              <a:rPr lang="en-US" altLang="zh-CN" dirty="0"/>
              <a:t>…”</a:t>
            </a:r>
            <a:r>
              <a:rPr lang="zh-CN" altLang="zh-CN" dirty="0" smtClean="0"/>
              <a:t>，</a:t>
            </a:r>
            <a:r>
              <a:rPr lang="zh-CN" altLang="en-US" dirty="0" smtClean="0"/>
              <a:t>在</a:t>
            </a:r>
            <a:r>
              <a:rPr lang="zh-CN" altLang="zh-CN" dirty="0" smtClean="0"/>
              <a:t>弹</a:t>
            </a:r>
            <a:r>
              <a:rPr lang="zh-CN" altLang="zh-CN" dirty="0"/>
              <a:t>出的</a:t>
            </a:r>
            <a:r>
              <a:rPr lang="en-US" altLang="zh-CN" dirty="0"/>
              <a:t>“</a:t>
            </a:r>
            <a:r>
              <a:rPr lang="zh-CN" altLang="zh-CN" dirty="0"/>
              <a:t>段落</a:t>
            </a:r>
            <a:r>
              <a:rPr lang="en-US" altLang="zh-CN" dirty="0"/>
              <a:t>”</a:t>
            </a:r>
            <a:r>
              <a:rPr lang="zh-CN" altLang="zh-CN" dirty="0"/>
              <a:t>对话框</a:t>
            </a:r>
            <a:r>
              <a:rPr lang="zh-CN" altLang="zh-CN" dirty="0" smtClean="0"/>
              <a:t>中</a:t>
            </a:r>
            <a:r>
              <a:rPr lang="zh-CN" altLang="en-US" dirty="0" smtClean="0"/>
              <a:t>设置</a:t>
            </a:r>
            <a:r>
              <a:rPr lang="zh-CN" altLang="zh-CN" dirty="0" smtClean="0"/>
              <a:t>段落</a:t>
            </a:r>
            <a:r>
              <a:rPr lang="zh-CN" altLang="zh-CN" dirty="0"/>
              <a:t>中的行间距和段落</a:t>
            </a:r>
            <a:r>
              <a:rPr lang="zh-CN" altLang="zh-CN" dirty="0" smtClean="0"/>
              <a:t>间距</a:t>
            </a:r>
            <a:r>
              <a:rPr lang="zh-CN" altLang="en-US" dirty="0"/>
              <a:t>。</a:t>
            </a:r>
            <a:endParaRPr lang="zh-CN" altLang="zh-CN"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spTree>
    <p:extLst>
      <p:ext uri="{BB962C8B-B14F-4D97-AF65-F5344CB8AC3E}">
        <p14:creationId xmlns:p14="http://schemas.microsoft.com/office/powerpoint/2010/main" val="38983786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3"/>
          </a:xfrm>
        </p:spPr>
        <p:txBody>
          <a:bodyPr>
            <a:normAutofit fontScale="92500" lnSpcReduction="20000"/>
          </a:bodyPr>
          <a:lstStyle/>
          <a:p>
            <a:r>
              <a:rPr lang="en-US" altLang="zh-CN" b="1" dirty="0"/>
              <a:t>5.4.5</a:t>
            </a:r>
            <a:r>
              <a:rPr lang="zh-CN" altLang="zh-CN" b="1" dirty="0"/>
              <a:t>设置项目符号和</a:t>
            </a:r>
            <a:r>
              <a:rPr lang="zh-CN" altLang="zh-CN" b="1" dirty="0" smtClean="0"/>
              <a:t>编号</a:t>
            </a:r>
            <a:endParaRPr lang="en-US" altLang="zh-CN" b="1" dirty="0" smtClean="0"/>
          </a:p>
          <a:p>
            <a:pPr marL="301943" lvl="1" indent="0">
              <a:buNone/>
            </a:pPr>
            <a:r>
              <a:rPr lang="en-US" altLang="zh-CN" dirty="0" smtClean="0"/>
              <a:t>         </a:t>
            </a:r>
            <a:r>
              <a:rPr lang="zh-CN" altLang="zh-CN" dirty="0" smtClean="0"/>
              <a:t>使用</a:t>
            </a:r>
            <a:r>
              <a:rPr lang="zh-CN" altLang="zh-CN" dirty="0"/>
              <a:t>项目符号和编号，可以使文档条理清楚、层次分明、可读性强</a:t>
            </a:r>
            <a:r>
              <a:rPr lang="zh-CN" altLang="zh-CN" dirty="0" smtClean="0"/>
              <a:t>。</a:t>
            </a:r>
            <a:endParaRPr lang="en-US" altLang="zh-CN" dirty="0" smtClean="0"/>
          </a:p>
          <a:p>
            <a:pPr lvl="1"/>
            <a:r>
              <a:rPr lang="en-US" altLang="zh-CN" b="1" dirty="0"/>
              <a:t>1.</a:t>
            </a:r>
            <a:r>
              <a:rPr lang="zh-CN" altLang="zh-CN" b="1" dirty="0"/>
              <a:t>通过</a:t>
            </a:r>
            <a:r>
              <a:rPr lang="en-US" altLang="zh-CN" b="1" dirty="0"/>
              <a:t>“</a:t>
            </a:r>
            <a:r>
              <a:rPr lang="zh-CN" altLang="zh-CN" b="1" dirty="0"/>
              <a:t>段落</a:t>
            </a:r>
            <a:r>
              <a:rPr lang="en-US" altLang="zh-CN" b="1" dirty="0"/>
              <a:t>”</a:t>
            </a:r>
            <a:r>
              <a:rPr lang="zh-CN" altLang="zh-CN" b="1" dirty="0"/>
              <a:t>命令组中</a:t>
            </a:r>
            <a:r>
              <a:rPr lang="zh-CN" altLang="zh-CN" b="1" dirty="0" smtClean="0"/>
              <a:t>的按钮</a:t>
            </a:r>
            <a:r>
              <a:rPr lang="zh-CN" altLang="zh-CN" b="1" dirty="0"/>
              <a:t>来设置</a:t>
            </a:r>
            <a:r>
              <a:rPr lang="en-US" altLang="zh-CN" b="1" dirty="0"/>
              <a:t> </a:t>
            </a:r>
            <a:endParaRPr lang="zh-CN" altLang="zh-CN" dirty="0"/>
          </a:p>
          <a:p>
            <a:pPr lvl="2"/>
            <a:r>
              <a:rPr lang="zh-CN" altLang="zh-CN" dirty="0"/>
              <a:t>单击格式工具栏中的</a:t>
            </a:r>
            <a:r>
              <a:rPr lang="en-US" altLang="zh-CN" dirty="0"/>
              <a:t>“</a:t>
            </a:r>
            <a:r>
              <a:rPr lang="zh-CN" altLang="zh-CN" dirty="0" smtClean="0"/>
              <a:t>编号</a:t>
            </a:r>
            <a:r>
              <a:rPr lang="en-US" altLang="zh-CN" dirty="0" smtClean="0"/>
              <a:t>”</a:t>
            </a:r>
            <a:r>
              <a:rPr lang="zh-CN" altLang="zh-CN" dirty="0"/>
              <a:t>按钮、</a:t>
            </a:r>
            <a:r>
              <a:rPr lang="en-US" altLang="zh-CN" dirty="0"/>
              <a:t>“</a:t>
            </a:r>
            <a:r>
              <a:rPr lang="zh-CN" altLang="zh-CN" dirty="0"/>
              <a:t>项目</a:t>
            </a:r>
            <a:r>
              <a:rPr lang="zh-CN" altLang="zh-CN" dirty="0" smtClean="0"/>
              <a:t>符号</a:t>
            </a:r>
            <a:r>
              <a:rPr lang="en-US" altLang="zh-CN" dirty="0" smtClean="0"/>
              <a:t>”</a:t>
            </a:r>
            <a:r>
              <a:rPr lang="zh-CN" altLang="zh-CN" dirty="0"/>
              <a:t>按钮和</a:t>
            </a:r>
            <a:r>
              <a:rPr lang="en-US" altLang="zh-CN" dirty="0"/>
              <a:t>“</a:t>
            </a:r>
            <a:r>
              <a:rPr lang="zh-CN" altLang="zh-CN" dirty="0"/>
              <a:t>多级</a:t>
            </a:r>
            <a:r>
              <a:rPr lang="zh-CN" altLang="zh-CN" dirty="0" smtClean="0"/>
              <a:t>列表</a:t>
            </a:r>
            <a:r>
              <a:rPr lang="en-US" altLang="zh-CN" dirty="0" smtClean="0"/>
              <a:t>”</a:t>
            </a:r>
            <a:r>
              <a:rPr lang="zh-CN" altLang="zh-CN" dirty="0"/>
              <a:t>按钮，将在项目段前出现编号或项目或列表符号</a:t>
            </a:r>
            <a:r>
              <a:rPr lang="zh-CN" altLang="zh-CN" dirty="0" smtClean="0"/>
              <a:t>。</a:t>
            </a:r>
            <a:endParaRPr lang="en-US" altLang="zh-CN" dirty="0" smtClean="0"/>
          </a:p>
          <a:p>
            <a:pPr lvl="2"/>
            <a:r>
              <a:rPr lang="zh-CN" altLang="zh-CN" dirty="0" smtClean="0"/>
              <a:t>也</a:t>
            </a:r>
            <a:r>
              <a:rPr lang="zh-CN" altLang="zh-CN" dirty="0"/>
              <a:t>可点击这些按钮右边的</a:t>
            </a:r>
            <a:r>
              <a:rPr lang="en-US" altLang="zh-CN" dirty="0"/>
              <a:t>   </a:t>
            </a:r>
            <a:r>
              <a:rPr lang="zh-CN" altLang="zh-CN" dirty="0"/>
              <a:t>按钮从其编号库或项目库或列表库中选择需要的项目符号和编号符号和列表</a:t>
            </a:r>
            <a:r>
              <a:rPr lang="zh-CN" altLang="zh-CN" dirty="0" smtClean="0"/>
              <a:t>符。</a:t>
            </a:r>
            <a:endParaRPr lang="zh-CN" altLang="zh-CN" dirty="0"/>
          </a:p>
          <a:p>
            <a:pPr lvl="1"/>
            <a:r>
              <a:rPr lang="en-US" altLang="zh-CN" b="1" dirty="0"/>
              <a:t>2.</a:t>
            </a:r>
            <a:r>
              <a:rPr lang="zh-CN" altLang="zh-CN" b="1" dirty="0"/>
              <a:t>通过快捷菜单来设置项目符号和编号</a:t>
            </a:r>
            <a:endParaRPr lang="zh-CN" altLang="zh-CN" dirty="0"/>
          </a:p>
          <a:p>
            <a:pPr lvl="2"/>
            <a:r>
              <a:rPr lang="zh-CN" altLang="en-US" dirty="0" smtClean="0"/>
              <a:t>在</a:t>
            </a:r>
            <a:r>
              <a:rPr lang="zh-CN" altLang="zh-CN" dirty="0" smtClean="0"/>
              <a:t>快捷</a:t>
            </a:r>
            <a:r>
              <a:rPr lang="zh-CN" altLang="zh-CN" dirty="0"/>
              <a:t>菜单中选择</a:t>
            </a:r>
            <a:r>
              <a:rPr lang="en-US" altLang="zh-CN" dirty="0"/>
              <a:t>“</a:t>
            </a:r>
            <a:r>
              <a:rPr lang="zh-CN" altLang="zh-CN" dirty="0"/>
              <a:t>编号</a:t>
            </a:r>
            <a:r>
              <a:rPr lang="en-US" altLang="zh-CN" dirty="0"/>
              <a:t>”</a:t>
            </a:r>
            <a:r>
              <a:rPr lang="zh-CN" altLang="zh-CN" dirty="0"/>
              <a:t>项或</a:t>
            </a:r>
            <a:r>
              <a:rPr lang="en-US" altLang="zh-CN" dirty="0"/>
              <a:t>“</a:t>
            </a:r>
            <a:r>
              <a:rPr lang="zh-CN" altLang="zh-CN" dirty="0"/>
              <a:t>项目符号</a:t>
            </a:r>
            <a:r>
              <a:rPr lang="en-US" altLang="zh-CN" dirty="0" smtClean="0"/>
              <a:t>”</a:t>
            </a:r>
            <a:r>
              <a:rPr lang="zh-CN" altLang="en-US" dirty="0" smtClean="0"/>
              <a:t>项</a:t>
            </a:r>
            <a:r>
              <a:rPr lang="zh-CN" altLang="zh-CN" dirty="0" smtClean="0"/>
              <a:t>，</a:t>
            </a:r>
            <a:r>
              <a:rPr lang="zh-CN" altLang="zh-CN" dirty="0"/>
              <a:t>将弹</a:t>
            </a:r>
            <a:r>
              <a:rPr lang="zh-CN" altLang="zh-CN" dirty="0" smtClean="0"/>
              <a:t>出编号</a:t>
            </a:r>
            <a:r>
              <a:rPr lang="zh-CN" altLang="zh-CN" dirty="0"/>
              <a:t>库或项目符号库，从中选择所需的编号或项目符号即可。</a:t>
            </a:r>
          </a:p>
          <a:p>
            <a:pPr marL="301943" lvl="1" indent="0">
              <a:buNone/>
            </a:pPr>
            <a:r>
              <a:rPr lang="zh-CN" altLang="zh-CN" dirty="0"/>
              <a:t>说明：若单击这些符号库中的</a:t>
            </a:r>
            <a:r>
              <a:rPr lang="en-US" altLang="zh-CN" dirty="0"/>
              <a:t>“</a:t>
            </a:r>
            <a:r>
              <a:rPr lang="zh-CN" altLang="zh-CN" dirty="0"/>
              <a:t>定义新编号格式</a:t>
            </a:r>
            <a:r>
              <a:rPr lang="en-US" altLang="zh-CN" dirty="0"/>
              <a:t>…”</a:t>
            </a:r>
            <a:r>
              <a:rPr lang="zh-CN" altLang="zh-CN" dirty="0"/>
              <a:t>按钮或</a:t>
            </a:r>
            <a:r>
              <a:rPr lang="en-US" altLang="zh-CN" dirty="0"/>
              <a:t>“</a:t>
            </a:r>
            <a:r>
              <a:rPr lang="zh-CN" altLang="zh-CN" dirty="0"/>
              <a:t>定义新项目符号</a:t>
            </a:r>
            <a:r>
              <a:rPr lang="en-US" altLang="zh-CN" dirty="0"/>
              <a:t>…”</a:t>
            </a:r>
            <a:r>
              <a:rPr lang="zh-CN" altLang="zh-CN" dirty="0"/>
              <a:t>或</a:t>
            </a:r>
            <a:r>
              <a:rPr lang="en-US" altLang="zh-CN" dirty="0"/>
              <a:t>“</a:t>
            </a:r>
            <a:r>
              <a:rPr lang="zh-CN" altLang="zh-CN" dirty="0"/>
              <a:t>定义新的多级列表</a:t>
            </a:r>
            <a:r>
              <a:rPr lang="en-US" altLang="zh-CN" dirty="0"/>
              <a:t>…”</a:t>
            </a:r>
            <a:r>
              <a:rPr lang="zh-CN" altLang="zh-CN" dirty="0"/>
              <a:t>项，可以定义新的编号、项目符号和多级列表符号。</a:t>
            </a:r>
            <a:endParaRPr lang="zh-CN" altLang="zh-CN" b="1"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spTree>
    <p:extLst>
      <p:ext uri="{BB962C8B-B14F-4D97-AF65-F5344CB8AC3E}">
        <p14:creationId xmlns:p14="http://schemas.microsoft.com/office/powerpoint/2010/main" val="36936963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a:t>5.4.6</a:t>
            </a:r>
            <a:r>
              <a:rPr lang="zh-CN" altLang="zh-CN" b="1" dirty="0"/>
              <a:t>设置边框和底纹</a:t>
            </a:r>
          </a:p>
          <a:p>
            <a:pPr marL="301943" lvl="1" indent="0">
              <a:buNone/>
            </a:pPr>
            <a:r>
              <a:rPr lang="en-US" altLang="zh-CN" dirty="0" smtClean="0"/>
              <a:t>         </a:t>
            </a:r>
            <a:r>
              <a:rPr lang="zh-CN" altLang="zh-CN" dirty="0" smtClean="0"/>
              <a:t>为</a:t>
            </a:r>
            <a:r>
              <a:rPr lang="zh-CN" altLang="zh-CN" dirty="0"/>
              <a:t>选定的字符、段落、页面及各种图形设置各种颜色的边框和底纹，从而美化文档，使文档格式达到理想的效果。具体操作步骤如下：</a:t>
            </a:r>
          </a:p>
          <a:p>
            <a:pPr lvl="2"/>
            <a:r>
              <a:rPr lang="en-US" altLang="zh-CN" dirty="0"/>
              <a:t>(1)</a:t>
            </a:r>
            <a:r>
              <a:rPr lang="zh-CN" altLang="zh-CN" dirty="0"/>
              <a:t>先选定要添加边框的文字或段落，单击</a:t>
            </a:r>
            <a:r>
              <a:rPr lang="en-US" altLang="zh-CN" dirty="0"/>
              <a:t>“</a:t>
            </a:r>
            <a:r>
              <a:rPr lang="zh-CN" altLang="zh-CN" dirty="0"/>
              <a:t>段落</a:t>
            </a:r>
            <a:r>
              <a:rPr lang="en-US" altLang="zh-CN" dirty="0"/>
              <a:t>”</a:t>
            </a:r>
            <a:r>
              <a:rPr lang="zh-CN" altLang="zh-CN" dirty="0"/>
              <a:t>命令组中的</a:t>
            </a:r>
            <a:r>
              <a:rPr lang="en-US" altLang="zh-CN" dirty="0"/>
              <a:t>“</a:t>
            </a:r>
            <a:r>
              <a:rPr lang="zh-CN" altLang="zh-CN" dirty="0"/>
              <a:t>所有框</a:t>
            </a:r>
            <a:r>
              <a:rPr lang="zh-CN" altLang="zh-CN" dirty="0" smtClean="0"/>
              <a:t>线</a:t>
            </a:r>
            <a:r>
              <a:rPr lang="en-US" altLang="zh-CN" dirty="0" smtClean="0"/>
              <a:t>”</a:t>
            </a:r>
            <a:r>
              <a:rPr lang="zh-CN" altLang="zh-CN" dirty="0"/>
              <a:t>按钮右侧</a:t>
            </a:r>
            <a:r>
              <a:rPr lang="zh-CN" altLang="zh-CN" dirty="0" smtClean="0"/>
              <a:t>的</a:t>
            </a:r>
            <a:r>
              <a:rPr lang="zh-CN" altLang="en-US" dirty="0" smtClean="0"/>
              <a:t>下拉</a:t>
            </a:r>
            <a:r>
              <a:rPr lang="zh-CN" altLang="zh-CN" dirty="0" smtClean="0"/>
              <a:t>按钮</a:t>
            </a:r>
            <a:r>
              <a:rPr lang="zh-CN" altLang="zh-CN" dirty="0"/>
              <a:t>，系统将弹出</a:t>
            </a:r>
            <a:r>
              <a:rPr lang="en-US" altLang="zh-CN" dirty="0"/>
              <a:t>“</a:t>
            </a:r>
            <a:r>
              <a:rPr lang="zh-CN" altLang="zh-CN" dirty="0"/>
              <a:t>所有框线</a:t>
            </a:r>
            <a:r>
              <a:rPr lang="en-US" altLang="zh-CN" dirty="0"/>
              <a:t>”</a:t>
            </a:r>
            <a:r>
              <a:rPr lang="zh-CN" altLang="zh-CN" dirty="0"/>
              <a:t>列表；</a:t>
            </a:r>
          </a:p>
          <a:p>
            <a:pPr lvl="2"/>
            <a:r>
              <a:rPr lang="en-US" altLang="zh-CN" dirty="0"/>
              <a:t> (2)</a:t>
            </a:r>
            <a:r>
              <a:rPr lang="zh-CN" altLang="zh-CN" dirty="0"/>
              <a:t>单击</a:t>
            </a:r>
            <a:r>
              <a:rPr lang="en-US" altLang="zh-CN" dirty="0"/>
              <a:t>“</a:t>
            </a:r>
            <a:r>
              <a:rPr lang="zh-CN" altLang="zh-CN" dirty="0"/>
              <a:t>边框和底纹</a:t>
            </a:r>
            <a:r>
              <a:rPr lang="en-US" altLang="zh-CN" dirty="0"/>
              <a:t>…”</a:t>
            </a:r>
            <a:r>
              <a:rPr lang="zh-CN" altLang="zh-CN" dirty="0"/>
              <a:t>项，系统将弹</a:t>
            </a:r>
            <a:r>
              <a:rPr lang="zh-CN" altLang="zh-CN" dirty="0" smtClean="0"/>
              <a:t>出</a:t>
            </a:r>
            <a:r>
              <a:rPr lang="en-US" altLang="zh-CN" dirty="0" smtClean="0"/>
              <a:t>“</a:t>
            </a:r>
            <a:r>
              <a:rPr lang="zh-CN" altLang="zh-CN" dirty="0"/>
              <a:t>边框和底纹</a:t>
            </a:r>
            <a:r>
              <a:rPr lang="en-US" altLang="zh-CN" dirty="0"/>
              <a:t>”</a:t>
            </a:r>
            <a:r>
              <a:rPr lang="zh-CN" altLang="zh-CN" dirty="0"/>
              <a:t>对话框。在</a:t>
            </a:r>
            <a:r>
              <a:rPr lang="en-US" altLang="zh-CN" dirty="0"/>
              <a:t>“</a:t>
            </a:r>
            <a:r>
              <a:rPr lang="zh-CN" altLang="zh-CN" dirty="0"/>
              <a:t>边框</a:t>
            </a:r>
            <a:r>
              <a:rPr lang="en-US" altLang="zh-CN" dirty="0"/>
              <a:t>”</a:t>
            </a:r>
            <a:r>
              <a:rPr lang="zh-CN" altLang="zh-CN" dirty="0"/>
              <a:t>选项卡中可分别设置边框的样式、线型、颜色、宽度等</a:t>
            </a:r>
            <a:r>
              <a:rPr lang="zh-CN" altLang="zh-CN" dirty="0" smtClean="0"/>
              <a:t>参数</a:t>
            </a:r>
            <a:r>
              <a:rPr lang="zh-CN" altLang="en-US" dirty="0" smtClean="0"/>
              <a:t>；</a:t>
            </a:r>
            <a:r>
              <a:rPr lang="zh-CN" altLang="zh-CN" dirty="0" smtClean="0"/>
              <a:t>  </a:t>
            </a:r>
            <a:endParaRPr lang="zh-CN" altLang="zh-CN" dirty="0"/>
          </a:p>
          <a:p>
            <a:pPr lvl="2"/>
            <a:r>
              <a:rPr lang="en-US" altLang="zh-CN" dirty="0"/>
              <a:t>(3)</a:t>
            </a:r>
            <a:r>
              <a:rPr lang="zh-CN" altLang="zh-CN" dirty="0"/>
              <a:t>单击</a:t>
            </a:r>
            <a:r>
              <a:rPr lang="en-US" altLang="zh-CN" dirty="0"/>
              <a:t>“</a:t>
            </a:r>
            <a:r>
              <a:rPr lang="zh-CN" altLang="zh-CN" dirty="0"/>
              <a:t>页面边框</a:t>
            </a:r>
            <a:r>
              <a:rPr lang="en-US" altLang="zh-CN" dirty="0"/>
              <a:t>”</a:t>
            </a:r>
            <a:r>
              <a:rPr lang="zh-CN" altLang="zh-CN" dirty="0"/>
              <a:t>选项卡，分别设置边框的样式、线型、颜色、宽度、应用范围等参数</a:t>
            </a:r>
            <a:r>
              <a:rPr lang="zh-CN" altLang="zh-CN" dirty="0" smtClean="0"/>
              <a:t>。</a:t>
            </a:r>
            <a:endParaRPr lang="zh-CN" altLang="zh-CN" dirty="0"/>
          </a:p>
          <a:p>
            <a:pPr lvl="2"/>
            <a:r>
              <a:rPr lang="en-US" altLang="zh-CN" dirty="0"/>
              <a:t>(4)</a:t>
            </a:r>
            <a:r>
              <a:rPr lang="zh-CN" altLang="zh-CN" dirty="0"/>
              <a:t>单击</a:t>
            </a:r>
            <a:r>
              <a:rPr lang="en-US" altLang="zh-CN" dirty="0"/>
              <a:t>“</a:t>
            </a:r>
            <a:r>
              <a:rPr lang="zh-CN" altLang="zh-CN" dirty="0"/>
              <a:t>底纹</a:t>
            </a:r>
            <a:r>
              <a:rPr lang="en-US" altLang="zh-CN" dirty="0"/>
              <a:t>”</a:t>
            </a:r>
            <a:r>
              <a:rPr lang="zh-CN" altLang="zh-CN" dirty="0"/>
              <a:t>选项卡，分别</a:t>
            </a:r>
            <a:r>
              <a:rPr lang="zh-CN" altLang="zh-CN" dirty="0" smtClean="0"/>
              <a:t>设</a:t>
            </a:r>
            <a:r>
              <a:rPr lang="zh-CN" altLang="zh-CN" dirty="0"/>
              <a:t>填充底纹的颜色、式样和设定应用范围等。</a:t>
            </a:r>
            <a:endParaRPr lang="zh-CN" altLang="en-US"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spTree>
    <p:extLst>
      <p:ext uri="{BB962C8B-B14F-4D97-AF65-F5344CB8AC3E}">
        <p14:creationId xmlns:p14="http://schemas.microsoft.com/office/powerpoint/2010/main" val="543355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0945" y="1628800"/>
            <a:ext cx="6771415" cy="4748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99067" y="6372036"/>
            <a:ext cx="2953053" cy="369332"/>
          </a:xfrm>
          <a:prstGeom prst="rect">
            <a:avLst/>
          </a:prstGeom>
        </p:spPr>
        <p:txBody>
          <a:bodyPr wrap="none">
            <a:spAutoFit/>
          </a:bodyPr>
          <a:lstStyle/>
          <a:p>
            <a:r>
              <a:rPr lang="zh-CN" altLang="zh-CN" dirty="0"/>
              <a:t>图</a:t>
            </a:r>
            <a:r>
              <a:rPr lang="en-US" altLang="zh-CN" dirty="0"/>
              <a:t>5-34 “</a:t>
            </a:r>
            <a:r>
              <a:rPr lang="zh-CN" altLang="zh-CN" dirty="0"/>
              <a:t>边框和底纹</a:t>
            </a:r>
            <a:r>
              <a:rPr lang="en-US" altLang="zh-CN" dirty="0"/>
              <a:t>”</a:t>
            </a:r>
            <a:r>
              <a:rPr lang="zh-CN" altLang="zh-CN" dirty="0"/>
              <a:t>对话框</a:t>
            </a:r>
            <a:endParaRPr lang="zh-CN" altLang="en-US" dirty="0"/>
          </a:p>
        </p:txBody>
      </p:sp>
    </p:spTree>
    <p:extLst>
      <p:ext uri="{BB962C8B-B14F-4D97-AF65-F5344CB8AC3E}">
        <p14:creationId xmlns:p14="http://schemas.microsoft.com/office/powerpoint/2010/main" val="1789450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5.4.7</a:t>
            </a:r>
            <a:r>
              <a:rPr lang="zh-CN" altLang="zh-CN" b="1" dirty="0"/>
              <a:t>样式和模板的</a:t>
            </a:r>
            <a:r>
              <a:rPr lang="zh-CN" altLang="zh-CN" b="1" dirty="0" smtClean="0"/>
              <a:t>应用</a:t>
            </a:r>
            <a:endParaRPr lang="en-US" altLang="zh-CN" b="1" dirty="0" smtClean="0"/>
          </a:p>
          <a:p>
            <a:pPr lvl="1"/>
            <a:r>
              <a:rPr lang="en-US" altLang="zh-CN" b="1" dirty="0"/>
              <a:t>1</a:t>
            </a:r>
            <a:r>
              <a:rPr lang="zh-CN" altLang="zh-CN" b="1" dirty="0"/>
              <a:t>．</a:t>
            </a:r>
            <a:r>
              <a:rPr lang="zh-CN" altLang="zh-CN" b="1" dirty="0" smtClean="0"/>
              <a:t>样式</a:t>
            </a:r>
            <a:endParaRPr lang="en-US" altLang="zh-CN" dirty="0"/>
          </a:p>
          <a:p>
            <a:pPr marL="301943" lvl="1" indent="0">
              <a:buNone/>
            </a:pPr>
            <a:r>
              <a:rPr lang="en-US" altLang="zh-CN" dirty="0" smtClean="0"/>
              <a:t>         </a:t>
            </a:r>
            <a:r>
              <a:rPr lang="zh-CN" altLang="zh-CN" dirty="0" smtClean="0"/>
              <a:t>样式</a:t>
            </a:r>
            <a:r>
              <a:rPr lang="zh-CN" altLang="zh-CN" dirty="0"/>
              <a:t>就是多个排版命令的集合，或者说样式是一系列预置的排版命令</a:t>
            </a:r>
            <a:r>
              <a:rPr lang="zh-CN" altLang="zh-CN" dirty="0" smtClean="0"/>
              <a:t>。使用</a:t>
            </a:r>
            <a:r>
              <a:rPr lang="en-US" altLang="zh-CN" dirty="0" smtClean="0"/>
              <a:t>Word</a:t>
            </a:r>
            <a:r>
              <a:rPr lang="zh-CN" altLang="zh-CN" dirty="0" smtClean="0"/>
              <a:t>样式</a:t>
            </a:r>
            <a:r>
              <a:rPr lang="zh-CN" altLang="en-US" dirty="0" smtClean="0"/>
              <a:t>可</a:t>
            </a:r>
            <a:r>
              <a:rPr lang="zh-CN" altLang="zh-CN" dirty="0" smtClean="0"/>
              <a:t>极大提高</a:t>
            </a:r>
            <a:r>
              <a:rPr lang="zh-CN" altLang="zh-CN" dirty="0"/>
              <a:t>工作效率</a:t>
            </a:r>
            <a:r>
              <a:rPr lang="zh-CN" altLang="zh-CN" dirty="0" smtClean="0"/>
              <a:t>。</a:t>
            </a:r>
            <a:endParaRPr lang="en-US" altLang="zh-CN" dirty="0" smtClean="0"/>
          </a:p>
          <a:p>
            <a:pPr lvl="2"/>
            <a:r>
              <a:rPr lang="en-US" altLang="zh-CN" b="1" dirty="0"/>
              <a:t>(1)</a:t>
            </a:r>
            <a:r>
              <a:rPr lang="zh-CN" altLang="zh-CN" b="1" dirty="0"/>
              <a:t>使用系统提供的已有样式</a:t>
            </a:r>
            <a:endParaRPr lang="zh-CN" altLang="zh-CN" dirty="0"/>
          </a:p>
          <a:p>
            <a:pPr lvl="3"/>
            <a:r>
              <a:rPr lang="zh-CN" altLang="zh-CN" dirty="0"/>
              <a:t>①利用</a:t>
            </a:r>
            <a:r>
              <a:rPr lang="en-US" altLang="zh-CN" dirty="0"/>
              <a:t>“</a:t>
            </a:r>
            <a:r>
              <a:rPr lang="zh-CN" altLang="zh-CN" dirty="0"/>
              <a:t>格式</a:t>
            </a:r>
            <a:r>
              <a:rPr lang="en-US" altLang="zh-CN" dirty="0"/>
              <a:t>”</a:t>
            </a:r>
            <a:r>
              <a:rPr lang="zh-CN" altLang="zh-CN" dirty="0"/>
              <a:t>命令组中的</a:t>
            </a:r>
            <a:r>
              <a:rPr lang="en-US" altLang="zh-CN" dirty="0"/>
              <a:t>“</a:t>
            </a:r>
            <a:r>
              <a:rPr lang="zh-CN" altLang="zh-CN" dirty="0"/>
              <a:t>样式</a:t>
            </a:r>
            <a:r>
              <a:rPr lang="en-US" altLang="zh-CN" dirty="0"/>
              <a:t>”</a:t>
            </a:r>
            <a:r>
              <a:rPr lang="zh-CN" altLang="zh-CN" dirty="0"/>
              <a:t>按钮来实现：</a:t>
            </a:r>
          </a:p>
          <a:p>
            <a:pPr lvl="3"/>
            <a:r>
              <a:rPr lang="zh-CN" altLang="zh-CN" dirty="0" smtClean="0"/>
              <a:t>②</a:t>
            </a:r>
            <a:r>
              <a:rPr lang="zh-CN" altLang="zh-CN" dirty="0"/>
              <a:t>利用</a:t>
            </a:r>
            <a:r>
              <a:rPr lang="en-US" altLang="zh-CN" dirty="0"/>
              <a:t>“</a:t>
            </a:r>
            <a:r>
              <a:rPr lang="zh-CN" altLang="zh-CN" dirty="0"/>
              <a:t>格式</a:t>
            </a:r>
            <a:r>
              <a:rPr lang="en-US" altLang="zh-CN" dirty="0"/>
              <a:t>”</a:t>
            </a:r>
            <a:r>
              <a:rPr lang="zh-CN" altLang="zh-CN" dirty="0"/>
              <a:t>窗口中的样式和格式命令来实现：</a:t>
            </a:r>
          </a:p>
          <a:p>
            <a:pPr lvl="2"/>
            <a:r>
              <a:rPr lang="en-US" altLang="zh-CN" b="1" dirty="0"/>
              <a:t>(2)</a:t>
            </a:r>
            <a:r>
              <a:rPr lang="zh-CN" altLang="zh-CN" b="1" dirty="0"/>
              <a:t>创建样式</a:t>
            </a:r>
            <a:endParaRPr lang="zh-CN" altLang="zh-CN" dirty="0"/>
          </a:p>
          <a:p>
            <a:pPr lvl="3"/>
            <a:r>
              <a:rPr lang="zh-CN" altLang="zh-CN" dirty="0" smtClean="0"/>
              <a:t>①</a:t>
            </a:r>
            <a:r>
              <a:rPr lang="zh-CN" altLang="zh-CN" dirty="0"/>
              <a:t>在</a:t>
            </a:r>
            <a:r>
              <a:rPr lang="en-US" altLang="zh-CN" dirty="0"/>
              <a:t>Word 2010</a:t>
            </a:r>
            <a:r>
              <a:rPr lang="zh-CN" altLang="zh-CN" dirty="0"/>
              <a:t>中编辑样式文档内容并选中；</a:t>
            </a:r>
          </a:p>
          <a:p>
            <a:pPr lvl="3"/>
            <a:r>
              <a:rPr lang="zh-CN" altLang="zh-CN" dirty="0"/>
              <a:t>②点击</a:t>
            </a:r>
            <a:r>
              <a:rPr lang="en-US" altLang="zh-CN" dirty="0"/>
              <a:t>“</a:t>
            </a:r>
            <a:r>
              <a:rPr lang="zh-CN" altLang="zh-CN" dirty="0"/>
              <a:t>样式</a:t>
            </a:r>
            <a:r>
              <a:rPr lang="en-US" altLang="zh-CN" dirty="0"/>
              <a:t>”</a:t>
            </a:r>
            <a:r>
              <a:rPr lang="zh-CN" altLang="zh-CN" dirty="0"/>
              <a:t>列表框中的</a:t>
            </a:r>
            <a:r>
              <a:rPr lang="en-US" altLang="zh-CN" dirty="0"/>
              <a:t> </a:t>
            </a:r>
            <a:r>
              <a:rPr lang="zh-CN" altLang="zh-CN" dirty="0"/>
              <a:t>按钮，在展开的</a:t>
            </a:r>
            <a:r>
              <a:rPr lang="en-US" altLang="zh-CN" dirty="0"/>
              <a:t>“</a:t>
            </a:r>
            <a:r>
              <a:rPr lang="zh-CN" altLang="zh-CN" dirty="0"/>
              <a:t>样式</a:t>
            </a:r>
            <a:r>
              <a:rPr lang="en-US" altLang="zh-CN" dirty="0"/>
              <a:t>”</a:t>
            </a:r>
            <a:r>
              <a:rPr lang="zh-CN" altLang="zh-CN" dirty="0"/>
              <a:t>列表框中点击</a:t>
            </a:r>
            <a:r>
              <a:rPr lang="en-US" altLang="zh-CN" dirty="0"/>
              <a:t>“</a:t>
            </a:r>
            <a:r>
              <a:rPr lang="zh-CN" altLang="zh-CN" dirty="0"/>
              <a:t>将所选内容保存为新快速样式</a:t>
            </a:r>
            <a:r>
              <a:rPr lang="en-US" altLang="zh-CN" dirty="0"/>
              <a:t>…”</a:t>
            </a:r>
            <a:r>
              <a:rPr lang="zh-CN" altLang="zh-CN" dirty="0"/>
              <a:t>，在弹出的对话框中输入新样式名并点击</a:t>
            </a:r>
            <a:r>
              <a:rPr lang="en-US" altLang="zh-CN" dirty="0"/>
              <a:t>“</a:t>
            </a:r>
            <a:r>
              <a:rPr lang="zh-CN" altLang="zh-CN" dirty="0"/>
              <a:t>确认</a:t>
            </a:r>
            <a:r>
              <a:rPr lang="en-US" altLang="zh-CN" dirty="0"/>
              <a:t>”</a:t>
            </a:r>
            <a:r>
              <a:rPr lang="zh-CN" altLang="zh-CN" dirty="0"/>
              <a:t>按钮。</a:t>
            </a:r>
          </a:p>
          <a:p>
            <a:pPr lvl="1"/>
            <a:endParaRPr lang="en-US" altLang="zh-CN" dirty="0" smtClean="0"/>
          </a:p>
          <a:p>
            <a:pPr marL="301943" lvl="1" indent="0">
              <a:buNone/>
            </a:pPr>
            <a:endParaRPr lang="zh-CN" altLang="en-US"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spTree>
    <p:extLst>
      <p:ext uri="{BB962C8B-B14F-4D97-AF65-F5344CB8AC3E}">
        <p14:creationId xmlns:p14="http://schemas.microsoft.com/office/powerpoint/2010/main" val="40416034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036785"/>
            <a:ext cx="6062982" cy="307574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4564" y="1585274"/>
            <a:ext cx="2171892" cy="527272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91680" y="5147900"/>
            <a:ext cx="2190023" cy="369332"/>
          </a:xfrm>
          <a:prstGeom prst="rect">
            <a:avLst/>
          </a:prstGeom>
        </p:spPr>
        <p:txBody>
          <a:bodyPr wrap="none">
            <a:spAutoFit/>
          </a:bodyPr>
          <a:lstStyle/>
          <a:p>
            <a:r>
              <a:rPr lang="zh-CN" altLang="en-US" dirty="0"/>
              <a:t>图</a:t>
            </a:r>
            <a:r>
              <a:rPr lang="en-US" altLang="zh-CN" dirty="0"/>
              <a:t>5</a:t>
            </a:r>
            <a:r>
              <a:rPr lang="zh-CN" altLang="en-US" dirty="0"/>
              <a:t>－</a:t>
            </a:r>
            <a:r>
              <a:rPr lang="en-US" altLang="zh-CN" dirty="0"/>
              <a:t>35 </a:t>
            </a:r>
            <a:r>
              <a:rPr lang="zh-CN" altLang="en-US" dirty="0"/>
              <a:t>样式列表框</a:t>
            </a:r>
          </a:p>
        </p:txBody>
      </p:sp>
      <p:sp>
        <p:nvSpPr>
          <p:cNvPr id="5" name="矩形 4"/>
          <p:cNvSpPr/>
          <p:nvPr/>
        </p:nvSpPr>
        <p:spPr>
          <a:xfrm>
            <a:off x="4310364" y="6309320"/>
            <a:ext cx="2079415" cy="369332"/>
          </a:xfrm>
          <a:prstGeom prst="rect">
            <a:avLst/>
          </a:prstGeom>
        </p:spPr>
        <p:txBody>
          <a:bodyPr wrap="none">
            <a:spAutoFit/>
          </a:bodyPr>
          <a:lstStyle/>
          <a:p>
            <a:r>
              <a:rPr lang="zh-CN" altLang="en-US" dirty="0"/>
              <a:t>图</a:t>
            </a:r>
            <a:r>
              <a:rPr lang="en-US" altLang="zh-CN" dirty="0"/>
              <a:t>5-36  </a:t>
            </a:r>
            <a:r>
              <a:rPr lang="zh-CN" altLang="en-US" dirty="0"/>
              <a:t>样式对话框</a:t>
            </a:r>
          </a:p>
        </p:txBody>
      </p:sp>
    </p:spTree>
    <p:extLst>
      <p:ext uri="{BB962C8B-B14F-4D97-AF65-F5344CB8AC3E}">
        <p14:creationId xmlns:p14="http://schemas.microsoft.com/office/powerpoint/2010/main" val="4267987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2</a:t>
            </a:r>
            <a:r>
              <a:rPr lang="zh-CN" altLang="zh-CN" b="1" dirty="0"/>
              <a:t>．模板</a:t>
            </a:r>
            <a:endParaRPr lang="zh-CN" altLang="zh-CN" dirty="0"/>
          </a:p>
          <a:p>
            <a:pPr marL="627063" lvl="2" indent="0">
              <a:buNone/>
            </a:pPr>
            <a:r>
              <a:rPr lang="en-US" altLang="zh-CN" dirty="0" smtClean="0"/>
              <a:t>         </a:t>
            </a:r>
            <a:r>
              <a:rPr lang="zh-CN" altLang="zh-CN" dirty="0" smtClean="0"/>
              <a:t>模板</a:t>
            </a:r>
            <a:r>
              <a:rPr lang="zh-CN" altLang="zh-CN" dirty="0"/>
              <a:t>是一种预先设置好的特殊文档，由多个特定的样式组合而成，是一种排版编辑文档的基本工具，能提供一种最终文档的外观框架，并允许添加自己的信息。</a:t>
            </a:r>
          </a:p>
          <a:p>
            <a:pPr lvl="2"/>
            <a:r>
              <a:rPr lang="en-US" altLang="zh-CN" b="1" dirty="0" smtClean="0"/>
              <a:t>(1)</a:t>
            </a:r>
            <a:r>
              <a:rPr lang="zh-CN" altLang="zh-CN" b="1" dirty="0" smtClean="0"/>
              <a:t>使用</a:t>
            </a:r>
            <a:r>
              <a:rPr lang="zh-CN" altLang="zh-CN" b="1" dirty="0"/>
              <a:t>系统模板</a:t>
            </a:r>
          </a:p>
          <a:p>
            <a:pPr lvl="2"/>
            <a:r>
              <a:rPr lang="zh-CN" altLang="zh-CN" dirty="0" smtClean="0"/>
              <a:t>点击</a:t>
            </a:r>
            <a:r>
              <a:rPr lang="zh-CN" altLang="en-US" dirty="0" smtClean="0"/>
              <a:t>“文件”选项卡</a:t>
            </a:r>
            <a:r>
              <a:rPr lang="zh-CN" altLang="zh-CN" dirty="0" smtClean="0"/>
              <a:t>，</a:t>
            </a:r>
            <a:r>
              <a:rPr lang="zh-CN" altLang="zh-CN" dirty="0"/>
              <a:t>从其下拉菜单中点击</a:t>
            </a:r>
            <a:r>
              <a:rPr lang="en-US" altLang="zh-CN" dirty="0"/>
              <a:t>“</a:t>
            </a:r>
            <a:r>
              <a:rPr lang="zh-CN" altLang="zh-CN" dirty="0"/>
              <a:t>新建</a:t>
            </a:r>
            <a:r>
              <a:rPr lang="en-US" altLang="zh-CN" dirty="0"/>
              <a:t>”</a:t>
            </a:r>
            <a:r>
              <a:rPr lang="zh-CN" altLang="zh-CN" dirty="0"/>
              <a:t>，系统将显示两部分的模板：本机模板和</a:t>
            </a:r>
            <a:r>
              <a:rPr lang="en-US" altLang="zh-CN" dirty="0"/>
              <a:t>office.com</a:t>
            </a:r>
            <a:r>
              <a:rPr lang="zh-CN" altLang="zh-CN" dirty="0"/>
              <a:t>模板</a:t>
            </a:r>
            <a:r>
              <a:rPr lang="en-US" altLang="zh-CN" dirty="0"/>
              <a:t>(</a:t>
            </a:r>
            <a:r>
              <a:rPr lang="zh-CN" altLang="zh-CN" dirty="0"/>
              <a:t>需要联网下载</a:t>
            </a:r>
            <a:r>
              <a:rPr lang="en-US" altLang="zh-CN" dirty="0"/>
              <a:t>)</a:t>
            </a:r>
            <a:r>
              <a:rPr lang="zh-CN" altLang="zh-CN" dirty="0"/>
              <a:t>，从中选择满足要求的模板即可。</a:t>
            </a:r>
          </a:p>
          <a:p>
            <a:pPr lvl="2"/>
            <a:r>
              <a:rPr lang="en-US" altLang="zh-CN" b="1" dirty="0"/>
              <a:t>(2)</a:t>
            </a:r>
            <a:r>
              <a:rPr lang="zh-CN" altLang="zh-CN" b="1" dirty="0"/>
              <a:t>利用文档创建新模板</a:t>
            </a:r>
          </a:p>
          <a:p>
            <a:pPr lvl="2"/>
            <a:r>
              <a:rPr lang="zh-CN" altLang="zh-CN" dirty="0"/>
              <a:t>首先必须排版好一篇文档作为模板。</a:t>
            </a:r>
            <a:r>
              <a:rPr lang="zh-CN" altLang="zh-CN" dirty="0" smtClean="0"/>
              <a:t>单击</a:t>
            </a:r>
            <a:r>
              <a:rPr lang="zh-CN" altLang="en-US" dirty="0" smtClean="0"/>
              <a:t>“文件”选项卡</a:t>
            </a:r>
            <a:r>
              <a:rPr lang="zh-CN" altLang="zh-CN" dirty="0" smtClean="0"/>
              <a:t>中</a:t>
            </a:r>
            <a:r>
              <a:rPr lang="zh-CN" altLang="zh-CN" dirty="0"/>
              <a:t>的</a:t>
            </a:r>
            <a:r>
              <a:rPr lang="en-US" altLang="zh-CN" dirty="0"/>
              <a:t>“</a:t>
            </a:r>
            <a:r>
              <a:rPr lang="zh-CN" altLang="zh-CN" dirty="0"/>
              <a:t>另存为</a:t>
            </a:r>
            <a:r>
              <a:rPr lang="en-US" altLang="zh-CN" dirty="0"/>
              <a:t>...”</a:t>
            </a:r>
            <a:r>
              <a:rPr lang="zh-CN" altLang="zh-CN" dirty="0"/>
              <a:t>项，在弹出</a:t>
            </a:r>
            <a:r>
              <a:rPr lang="en-US" altLang="zh-CN" dirty="0"/>
              <a:t>“</a:t>
            </a:r>
            <a:r>
              <a:rPr lang="zh-CN" altLang="zh-CN" dirty="0"/>
              <a:t>另存为</a:t>
            </a:r>
            <a:r>
              <a:rPr lang="en-US" altLang="zh-CN" dirty="0"/>
              <a:t>”</a:t>
            </a:r>
            <a:r>
              <a:rPr lang="zh-CN" altLang="zh-CN" dirty="0"/>
              <a:t>对话框的</a:t>
            </a:r>
            <a:r>
              <a:rPr lang="en-US" altLang="zh-CN" dirty="0"/>
              <a:t>“</a:t>
            </a:r>
            <a:r>
              <a:rPr lang="zh-CN" altLang="zh-CN" dirty="0"/>
              <a:t>保存类型</a:t>
            </a:r>
            <a:r>
              <a:rPr lang="en-US" altLang="zh-CN" dirty="0"/>
              <a:t>”</a:t>
            </a:r>
            <a:r>
              <a:rPr lang="zh-CN" altLang="zh-CN" dirty="0"/>
              <a:t>列表框中选择</a:t>
            </a:r>
            <a:r>
              <a:rPr lang="en-US" altLang="zh-CN" dirty="0"/>
              <a:t>“Word</a:t>
            </a:r>
            <a:r>
              <a:rPr lang="zh-CN" altLang="zh-CN" dirty="0"/>
              <a:t>模板</a:t>
            </a:r>
            <a:r>
              <a:rPr lang="en-US" altLang="zh-CN" dirty="0"/>
              <a:t>”</a:t>
            </a:r>
            <a:r>
              <a:rPr lang="zh-CN" altLang="zh-CN" dirty="0"/>
              <a:t>选项；在</a:t>
            </a:r>
            <a:r>
              <a:rPr lang="en-US" altLang="zh-CN" dirty="0"/>
              <a:t>“</a:t>
            </a:r>
            <a:r>
              <a:rPr lang="zh-CN" altLang="zh-CN" dirty="0"/>
              <a:t>文件名</a:t>
            </a:r>
            <a:r>
              <a:rPr lang="en-US" altLang="zh-CN" dirty="0"/>
              <a:t>”</a:t>
            </a:r>
            <a:r>
              <a:rPr lang="zh-CN" altLang="zh-CN" dirty="0"/>
              <a:t>文本框中为该模板命名，扩展名为</a:t>
            </a:r>
            <a:r>
              <a:rPr lang="en-US" altLang="zh-CN" dirty="0"/>
              <a:t>.</a:t>
            </a:r>
            <a:r>
              <a:rPr lang="en-US" altLang="zh-CN" dirty="0" err="1" smtClean="0"/>
              <a:t>dotx</a:t>
            </a:r>
            <a:r>
              <a:rPr lang="zh-CN" altLang="zh-CN" dirty="0" smtClean="0"/>
              <a:t>。 </a:t>
            </a:r>
            <a:endParaRPr lang="zh-CN" altLang="en-US" dirty="0"/>
          </a:p>
        </p:txBody>
      </p:sp>
      <p:sp>
        <p:nvSpPr>
          <p:cNvPr id="3" name="标题 2"/>
          <p:cNvSpPr>
            <a:spLocks noGrp="1"/>
          </p:cNvSpPr>
          <p:nvPr>
            <p:ph type="title"/>
          </p:nvPr>
        </p:nvSpPr>
        <p:spPr/>
        <p:txBody>
          <a:bodyPr/>
          <a:lstStyle/>
          <a:p>
            <a:r>
              <a:rPr lang="en-US" altLang="zh-CN" dirty="0"/>
              <a:t>5.4</a:t>
            </a:r>
            <a:r>
              <a:rPr lang="zh-CN" altLang="zh-CN" dirty="0"/>
              <a:t>文档排版</a:t>
            </a:r>
            <a:endParaRPr lang="zh-CN" altLang="en-US" dirty="0"/>
          </a:p>
        </p:txBody>
      </p:sp>
    </p:spTree>
    <p:extLst>
      <p:ext uri="{BB962C8B-B14F-4D97-AF65-F5344CB8AC3E}">
        <p14:creationId xmlns:p14="http://schemas.microsoft.com/office/powerpoint/2010/main" val="2125857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5.5.1 </a:t>
            </a:r>
            <a:r>
              <a:rPr lang="zh-CN" altLang="zh-CN" b="1" dirty="0"/>
              <a:t>页面设置</a:t>
            </a:r>
          </a:p>
          <a:p>
            <a:pPr marL="301943" lvl="1" indent="0">
              <a:buNone/>
            </a:pPr>
            <a:r>
              <a:rPr lang="en-US" altLang="zh-CN" dirty="0" smtClean="0"/>
              <a:t>         “</a:t>
            </a:r>
            <a:r>
              <a:rPr lang="zh-CN" altLang="zh-CN" dirty="0"/>
              <a:t>页面布局</a:t>
            </a:r>
            <a:r>
              <a:rPr lang="en-US" altLang="zh-CN" dirty="0"/>
              <a:t>”</a:t>
            </a:r>
            <a:r>
              <a:rPr lang="zh-CN" altLang="zh-CN" dirty="0"/>
              <a:t>选项卡中，其</a:t>
            </a:r>
            <a:r>
              <a:rPr lang="en-US" altLang="zh-CN" dirty="0"/>
              <a:t>“</a:t>
            </a:r>
            <a:r>
              <a:rPr lang="zh-CN" altLang="zh-CN" dirty="0"/>
              <a:t>页面布局</a:t>
            </a:r>
            <a:r>
              <a:rPr lang="en-US" altLang="zh-CN" dirty="0"/>
              <a:t>”</a:t>
            </a:r>
            <a:r>
              <a:rPr lang="zh-CN" altLang="zh-CN" dirty="0"/>
              <a:t>命令组中有</a:t>
            </a:r>
            <a:r>
              <a:rPr lang="en-US" altLang="zh-CN" dirty="0"/>
              <a:t>“</a:t>
            </a:r>
            <a:r>
              <a:rPr lang="zh-CN" altLang="zh-CN" dirty="0"/>
              <a:t>文字方向</a:t>
            </a:r>
            <a:r>
              <a:rPr lang="en-US" altLang="zh-CN" dirty="0"/>
              <a:t>”</a:t>
            </a:r>
            <a:r>
              <a:rPr lang="zh-CN" altLang="zh-CN" dirty="0"/>
              <a:t>、</a:t>
            </a:r>
            <a:r>
              <a:rPr lang="en-US" altLang="zh-CN" dirty="0"/>
              <a:t>“</a:t>
            </a:r>
            <a:r>
              <a:rPr lang="zh-CN" altLang="zh-CN" dirty="0"/>
              <a:t>页边距</a:t>
            </a:r>
            <a:r>
              <a:rPr lang="en-US" altLang="zh-CN" dirty="0"/>
              <a:t>”</a:t>
            </a:r>
            <a:r>
              <a:rPr lang="zh-CN" altLang="zh-CN" dirty="0"/>
              <a:t>、</a:t>
            </a:r>
            <a:r>
              <a:rPr lang="en-US" altLang="zh-CN" dirty="0"/>
              <a:t>“</a:t>
            </a:r>
            <a:r>
              <a:rPr lang="zh-CN" altLang="zh-CN" dirty="0"/>
              <a:t>纸张方向</a:t>
            </a:r>
            <a:r>
              <a:rPr lang="en-US" altLang="zh-CN" dirty="0"/>
              <a:t>”</a:t>
            </a:r>
            <a:r>
              <a:rPr lang="zh-CN" altLang="zh-CN" dirty="0"/>
              <a:t>、</a:t>
            </a:r>
            <a:r>
              <a:rPr lang="en-US" altLang="zh-CN" dirty="0"/>
              <a:t>“</a:t>
            </a:r>
            <a:r>
              <a:rPr lang="zh-CN" altLang="zh-CN" dirty="0"/>
              <a:t>纸张大小</a:t>
            </a:r>
            <a:r>
              <a:rPr lang="en-US" altLang="zh-CN" dirty="0"/>
              <a:t>”</a:t>
            </a:r>
            <a:r>
              <a:rPr lang="zh-CN" altLang="zh-CN" dirty="0"/>
              <a:t>、</a:t>
            </a:r>
            <a:r>
              <a:rPr lang="en-US" altLang="zh-CN" dirty="0"/>
              <a:t>“</a:t>
            </a:r>
            <a:r>
              <a:rPr lang="zh-CN" altLang="zh-CN" dirty="0"/>
              <a:t>分栏</a:t>
            </a:r>
            <a:r>
              <a:rPr lang="en-US" altLang="zh-CN" dirty="0"/>
              <a:t>”</a:t>
            </a:r>
            <a:r>
              <a:rPr lang="zh-CN" altLang="zh-CN" dirty="0"/>
              <a:t>、</a:t>
            </a:r>
            <a:r>
              <a:rPr lang="en-US" altLang="zh-CN" dirty="0"/>
              <a:t>“</a:t>
            </a:r>
            <a:r>
              <a:rPr lang="zh-CN" altLang="zh-CN" dirty="0"/>
              <a:t>分隔符</a:t>
            </a:r>
            <a:r>
              <a:rPr lang="en-US" altLang="zh-CN" dirty="0"/>
              <a:t>”</a:t>
            </a:r>
            <a:r>
              <a:rPr lang="zh-CN" altLang="zh-CN" dirty="0"/>
              <a:t>、</a:t>
            </a:r>
            <a:r>
              <a:rPr lang="en-US" altLang="zh-CN" dirty="0"/>
              <a:t>“</a:t>
            </a:r>
            <a:r>
              <a:rPr lang="zh-CN" altLang="zh-CN" dirty="0"/>
              <a:t>行号</a:t>
            </a:r>
            <a:r>
              <a:rPr lang="en-US" altLang="zh-CN" dirty="0"/>
              <a:t>”</a:t>
            </a:r>
            <a:r>
              <a:rPr lang="zh-CN" altLang="zh-CN" dirty="0"/>
              <a:t>和</a:t>
            </a:r>
            <a:r>
              <a:rPr lang="en-US" altLang="zh-CN" dirty="0"/>
              <a:t>“</a:t>
            </a:r>
            <a:r>
              <a:rPr lang="zh-CN" altLang="zh-CN" dirty="0"/>
              <a:t>断字</a:t>
            </a:r>
            <a:r>
              <a:rPr lang="en-US" altLang="zh-CN" dirty="0"/>
              <a:t>”</a:t>
            </a:r>
            <a:r>
              <a:rPr lang="zh-CN" altLang="zh-CN" dirty="0"/>
              <a:t>等功能按钮且均带有下拉按钮，可列表出多种相关</a:t>
            </a:r>
            <a:r>
              <a:rPr lang="zh-CN" altLang="zh-CN" dirty="0" smtClean="0"/>
              <a:t>设置。</a:t>
            </a:r>
            <a:r>
              <a:rPr lang="zh-CN" altLang="zh-CN" dirty="0"/>
              <a:t>该区右下角</a:t>
            </a:r>
            <a:r>
              <a:rPr lang="zh-CN" altLang="zh-CN" dirty="0" smtClean="0"/>
              <a:t>的按钮</a:t>
            </a:r>
            <a:r>
              <a:rPr lang="zh-CN" altLang="zh-CN" dirty="0"/>
              <a:t>还隐藏了一</a:t>
            </a:r>
            <a:r>
              <a:rPr lang="zh-CN" altLang="zh-CN" dirty="0" smtClean="0"/>
              <a:t>个</a:t>
            </a:r>
            <a:r>
              <a:rPr lang="en-US" altLang="zh-CN" dirty="0" smtClean="0"/>
              <a:t>“</a:t>
            </a:r>
            <a:r>
              <a:rPr lang="zh-CN" altLang="zh-CN" dirty="0"/>
              <a:t>页面设置</a:t>
            </a:r>
            <a:r>
              <a:rPr lang="en-US" altLang="zh-CN" dirty="0"/>
              <a:t>”</a:t>
            </a:r>
            <a:r>
              <a:rPr lang="zh-CN" altLang="zh-CN" dirty="0"/>
              <a:t>对话框。下面重点介绍用</a:t>
            </a:r>
            <a:r>
              <a:rPr lang="en-US" altLang="zh-CN" dirty="0"/>
              <a:t>“</a:t>
            </a:r>
            <a:r>
              <a:rPr lang="zh-CN" altLang="zh-CN" dirty="0"/>
              <a:t>页面设置</a:t>
            </a:r>
            <a:r>
              <a:rPr lang="en-US" altLang="zh-CN" dirty="0"/>
              <a:t>”</a:t>
            </a:r>
            <a:r>
              <a:rPr lang="zh-CN" altLang="zh-CN" dirty="0"/>
              <a:t>对话框来进行文档的页面设置。</a:t>
            </a:r>
            <a:r>
              <a:rPr lang="en-US" altLang="zh-CN" dirty="0"/>
              <a:t> </a:t>
            </a:r>
            <a:endParaRPr lang="zh-CN" altLang="en-US" dirty="0"/>
          </a:p>
        </p:txBody>
      </p:sp>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Tree>
    <p:extLst>
      <p:ext uri="{BB962C8B-B14F-4D97-AF65-F5344CB8AC3E}">
        <p14:creationId xmlns:p14="http://schemas.microsoft.com/office/powerpoint/2010/main" val="400469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1</a:t>
            </a:r>
            <a:r>
              <a:rPr lang="zh-CN" altLang="zh-CN" b="1" dirty="0"/>
              <a:t>．页边距选项</a:t>
            </a:r>
            <a:r>
              <a:rPr lang="zh-CN" altLang="zh-CN" b="1" dirty="0" smtClean="0"/>
              <a:t>卡</a:t>
            </a:r>
            <a:endParaRPr lang="en-US" altLang="zh-CN" b="1" dirty="0" smtClean="0"/>
          </a:p>
          <a:p>
            <a:pPr marL="301943" lvl="1" indent="0">
              <a:buNone/>
            </a:pPr>
            <a:r>
              <a:rPr lang="en-US" altLang="zh-CN" dirty="0" smtClean="0"/>
              <a:t>         </a:t>
            </a:r>
            <a:r>
              <a:rPr lang="zh-CN" altLang="zh-CN" dirty="0" smtClean="0"/>
              <a:t>可以</a:t>
            </a:r>
            <a:r>
              <a:rPr lang="zh-CN" altLang="zh-CN" dirty="0"/>
              <a:t>设置上、下、左、右四个页边距、纵向和横向二个打印方向。</a:t>
            </a:r>
          </a:p>
          <a:p>
            <a:pPr lvl="1"/>
            <a:r>
              <a:rPr lang="en-US" altLang="zh-CN" b="1" dirty="0"/>
              <a:t>2</a:t>
            </a:r>
            <a:r>
              <a:rPr lang="zh-CN" altLang="zh-CN" b="1" dirty="0"/>
              <a:t>．纸张选项卡</a:t>
            </a:r>
            <a:endParaRPr lang="zh-CN" altLang="zh-CN" dirty="0"/>
          </a:p>
          <a:p>
            <a:pPr marL="301943" lvl="1" indent="0">
              <a:buNone/>
            </a:pPr>
            <a:r>
              <a:rPr lang="en-US" altLang="zh-CN" dirty="0" smtClean="0"/>
              <a:t>         </a:t>
            </a:r>
            <a:r>
              <a:rPr lang="zh-CN" altLang="zh-CN" dirty="0" smtClean="0"/>
              <a:t>主要</a:t>
            </a:r>
            <a:r>
              <a:rPr lang="zh-CN" altLang="zh-CN" dirty="0"/>
              <a:t>设置纸张规格</a:t>
            </a:r>
            <a:r>
              <a:rPr lang="zh-CN" altLang="zh-CN" dirty="0" smtClean="0"/>
              <a:t>。</a:t>
            </a:r>
            <a:endParaRPr lang="zh-CN" altLang="zh-CN" dirty="0"/>
          </a:p>
          <a:p>
            <a:pPr lvl="1"/>
            <a:r>
              <a:rPr lang="en-US" altLang="zh-CN" b="1" dirty="0"/>
              <a:t>3</a:t>
            </a:r>
            <a:r>
              <a:rPr lang="zh-CN" altLang="zh-CN" b="1" dirty="0"/>
              <a:t>．版式选项卡</a:t>
            </a:r>
            <a:endParaRPr lang="zh-CN" altLang="zh-CN" dirty="0"/>
          </a:p>
          <a:p>
            <a:pPr marL="301943" lvl="1" indent="0">
              <a:buNone/>
            </a:pPr>
            <a:r>
              <a:rPr lang="en-US" altLang="zh-CN" dirty="0" smtClean="0"/>
              <a:t>         </a:t>
            </a:r>
            <a:r>
              <a:rPr lang="zh-CN" altLang="zh-CN" dirty="0" smtClean="0"/>
              <a:t>可以设置节</a:t>
            </a:r>
            <a:r>
              <a:rPr lang="zh-CN" altLang="zh-CN" dirty="0"/>
              <a:t>的起始位置、页眉和页脚在不同页面的出现方式、垂直对齐方式、行号及边框等。</a:t>
            </a:r>
          </a:p>
          <a:p>
            <a:pPr lvl="1"/>
            <a:r>
              <a:rPr lang="en-US" altLang="zh-CN" b="1" dirty="0"/>
              <a:t>4</a:t>
            </a:r>
            <a:r>
              <a:rPr lang="zh-CN" altLang="zh-CN" b="1" dirty="0"/>
              <a:t>．文档网格选项卡</a:t>
            </a:r>
            <a:endParaRPr lang="zh-CN" altLang="zh-CN" dirty="0"/>
          </a:p>
          <a:p>
            <a:pPr marL="301943" lvl="1" indent="0">
              <a:buNone/>
            </a:pPr>
            <a:r>
              <a:rPr lang="en-US" altLang="zh-CN" dirty="0" smtClean="0"/>
              <a:t>         </a:t>
            </a:r>
            <a:r>
              <a:rPr lang="zh-CN" altLang="zh-CN" dirty="0" smtClean="0"/>
              <a:t>可以</a:t>
            </a:r>
            <a:r>
              <a:rPr lang="zh-CN" altLang="zh-CN" dirty="0"/>
              <a:t>设置文字排列方式、分栏数、每行字数、每页行数等。</a:t>
            </a:r>
          </a:p>
          <a:p>
            <a:endParaRPr lang="zh-CN" altLang="en-US" dirty="0"/>
          </a:p>
        </p:txBody>
      </p:sp>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Tree>
    <p:extLst>
      <p:ext uri="{BB962C8B-B14F-4D97-AF65-F5344CB8AC3E}">
        <p14:creationId xmlns:p14="http://schemas.microsoft.com/office/powerpoint/2010/main" val="2012056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lvl="1"/>
            <a:r>
              <a:rPr lang="en-US" altLang="zh-CN" b="1" dirty="0"/>
              <a:t>(2)Excel 2010</a:t>
            </a:r>
            <a:endParaRPr lang="zh-CN" altLang="zh-CN" b="1" dirty="0"/>
          </a:p>
          <a:p>
            <a:pPr marL="301943" lvl="1" indent="0">
              <a:buNone/>
            </a:pPr>
            <a:r>
              <a:rPr lang="en-US" altLang="zh-CN" dirty="0" smtClean="0"/>
              <a:t>        </a:t>
            </a:r>
            <a:r>
              <a:rPr lang="zh-CN" altLang="zh-CN" dirty="0" smtClean="0"/>
              <a:t>电子表格</a:t>
            </a:r>
            <a:r>
              <a:rPr lang="zh-CN" altLang="zh-CN" dirty="0"/>
              <a:t>处理软件</a:t>
            </a:r>
            <a:r>
              <a:rPr lang="en-US" altLang="zh-CN" dirty="0"/>
              <a:t>Excel 2010</a:t>
            </a:r>
            <a:r>
              <a:rPr lang="zh-CN" altLang="zh-CN" dirty="0"/>
              <a:t>可制作各种报表、图表文档，用于对报表数据进行排序、计算、统计、分析的文档处理。</a:t>
            </a:r>
          </a:p>
          <a:p>
            <a:pPr lvl="1"/>
            <a:r>
              <a:rPr lang="en-US" altLang="zh-CN" b="1" dirty="0"/>
              <a:t>(3)PowerPoint 2010</a:t>
            </a:r>
            <a:endParaRPr lang="zh-CN" altLang="zh-CN" b="1" dirty="0"/>
          </a:p>
          <a:p>
            <a:pPr marL="301943" lvl="1" indent="0">
              <a:buNone/>
            </a:pPr>
            <a:r>
              <a:rPr lang="en-US" altLang="zh-CN" dirty="0" smtClean="0"/>
              <a:t>         </a:t>
            </a:r>
            <a:r>
              <a:rPr lang="zh-CN" altLang="zh-CN" dirty="0" smtClean="0"/>
              <a:t>演示</a:t>
            </a:r>
            <a:r>
              <a:rPr lang="zh-CN" altLang="zh-CN" dirty="0"/>
              <a:t>文稿软件</a:t>
            </a:r>
            <a:r>
              <a:rPr lang="en-US" altLang="zh-CN" dirty="0"/>
              <a:t>PowerPoint 2010</a:t>
            </a:r>
            <a:r>
              <a:rPr lang="zh-CN" altLang="zh-CN" dirty="0"/>
              <a:t>可制作及播放演示文档，广泛用于演讲、报告、介绍和教学等场合。</a:t>
            </a:r>
          </a:p>
          <a:p>
            <a:pPr lvl="1"/>
            <a:r>
              <a:rPr lang="en-US" altLang="zh-CN" b="1" dirty="0"/>
              <a:t>(4)Access </a:t>
            </a:r>
            <a:r>
              <a:rPr lang="en-US" altLang="zh-CN" b="1" dirty="0" smtClean="0"/>
              <a:t>2010</a:t>
            </a:r>
            <a:endParaRPr lang="zh-CN" altLang="zh-CN" b="1" dirty="0" smtClean="0"/>
          </a:p>
          <a:p>
            <a:pPr marL="301943" lvl="1" indent="0">
              <a:buNone/>
            </a:pPr>
            <a:r>
              <a:rPr lang="en-US" altLang="zh-CN" dirty="0" smtClean="0"/>
              <a:t>        </a:t>
            </a:r>
            <a:r>
              <a:rPr lang="zh-CN" altLang="zh-CN" dirty="0" smtClean="0"/>
              <a:t>数据库软件</a:t>
            </a:r>
            <a:r>
              <a:rPr lang="en-US" altLang="zh-CN" dirty="0" smtClean="0"/>
              <a:t>Access 2010</a:t>
            </a:r>
            <a:r>
              <a:rPr lang="zh-CN" altLang="zh-CN" dirty="0" smtClean="0"/>
              <a:t>能够方便设计出多种数据库管理系统，对相关的数据进行系统地管理、加工、和查询，并自动地生成各种相关的查询表格。</a:t>
            </a:r>
          </a:p>
          <a:p>
            <a:pPr lvl="1"/>
            <a:endParaRPr lang="zh-CN" altLang="en-US" dirty="0"/>
          </a:p>
          <a:p>
            <a:endParaRPr lang="zh-CN" altLang="en-US" dirty="0"/>
          </a:p>
        </p:txBody>
      </p:sp>
      <p:sp>
        <p:nvSpPr>
          <p:cNvPr id="3" name="标题 2"/>
          <p:cNvSpPr>
            <a:spLocks noGrp="1"/>
          </p:cNvSpPr>
          <p:nvPr>
            <p:ph type="title"/>
          </p:nvPr>
        </p:nvSpPr>
        <p:spPr/>
        <p:txBody>
          <a:bodyPr>
            <a:normAutofit fontScale="90000"/>
          </a:bodyPr>
          <a:lstStyle/>
          <a:p>
            <a:r>
              <a:rPr lang="en-US" altLang="zh-CN" b="1" dirty="0"/>
              <a:t>5.1 Microsoft Office 2010</a:t>
            </a:r>
            <a:r>
              <a:rPr lang="zh-CN" altLang="zh-CN" b="1" dirty="0"/>
              <a:t>系统及安装</a:t>
            </a:r>
            <a:endParaRPr lang="zh-CN" altLang="en-US" dirty="0"/>
          </a:p>
        </p:txBody>
      </p:sp>
    </p:spTree>
    <p:extLst>
      <p:ext uri="{BB962C8B-B14F-4D97-AF65-F5344CB8AC3E}">
        <p14:creationId xmlns:p14="http://schemas.microsoft.com/office/powerpoint/2010/main" val="11008643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
        <p:nvSpPr>
          <p:cNvPr id="4" name="矩形 3"/>
          <p:cNvSpPr/>
          <p:nvPr/>
        </p:nvSpPr>
        <p:spPr>
          <a:xfrm>
            <a:off x="1331640" y="6488668"/>
            <a:ext cx="6462464" cy="369332"/>
          </a:xfrm>
          <a:prstGeom prst="rect">
            <a:avLst/>
          </a:prstGeom>
        </p:spPr>
        <p:txBody>
          <a:bodyPr wrap="square">
            <a:spAutoFit/>
          </a:bodyPr>
          <a:lstStyle/>
          <a:p>
            <a:r>
              <a:rPr lang="zh-CN" altLang="zh-CN" dirty="0"/>
              <a:t>图</a:t>
            </a:r>
            <a:r>
              <a:rPr lang="en-US" altLang="zh-CN" dirty="0"/>
              <a:t>5-38  “</a:t>
            </a:r>
            <a:r>
              <a:rPr lang="zh-CN" altLang="zh-CN" dirty="0"/>
              <a:t>页边距</a:t>
            </a:r>
            <a:r>
              <a:rPr lang="en-US" altLang="zh-CN" dirty="0"/>
              <a:t>”</a:t>
            </a:r>
            <a:r>
              <a:rPr lang="zh-CN" altLang="zh-CN" dirty="0"/>
              <a:t>选项卡</a:t>
            </a:r>
            <a:r>
              <a:rPr lang="en-US" altLang="zh-CN" dirty="0"/>
              <a:t>                    </a:t>
            </a:r>
            <a:r>
              <a:rPr lang="en-US" altLang="zh-CN" dirty="0" smtClean="0"/>
              <a:t>               </a:t>
            </a:r>
            <a:r>
              <a:rPr lang="zh-CN" altLang="zh-CN" dirty="0" smtClean="0"/>
              <a:t>图</a:t>
            </a:r>
            <a:r>
              <a:rPr lang="en-US" altLang="zh-CN" dirty="0"/>
              <a:t>5-39  “</a:t>
            </a:r>
            <a:r>
              <a:rPr lang="zh-CN" altLang="zh-CN" dirty="0"/>
              <a:t>纸张</a:t>
            </a:r>
            <a:r>
              <a:rPr lang="en-US" altLang="zh-CN" dirty="0"/>
              <a:t>”</a:t>
            </a:r>
            <a:r>
              <a:rPr lang="zh-CN" altLang="zh-CN" dirty="0"/>
              <a:t>选项卡</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00808"/>
            <a:ext cx="7992888" cy="4687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8746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065902"/>
          </a:xfrm>
        </p:spPr>
        <p:txBody>
          <a:bodyPr>
            <a:normAutofit fontScale="77500" lnSpcReduction="20000"/>
          </a:bodyPr>
          <a:lstStyle/>
          <a:p>
            <a:r>
              <a:rPr lang="en-US" altLang="zh-CN" b="1" dirty="0"/>
              <a:t>5.5.2  </a:t>
            </a:r>
            <a:r>
              <a:rPr lang="zh-CN" altLang="zh-CN" b="1" dirty="0"/>
              <a:t>插入分隔符和页码</a:t>
            </a:r>
          </a:p>
          <a:p>
            <a:pPr lvl="1"/>
            <a:r>
              <a:rPr lang="en-US" altLang="zh-CN" b="1" dirty="0"/>
              <a:t>1</a:t>
            </a:r>
            <a:r>
              <a:rPr lang="zh-CN" altLang="zh-CN" b="1" dirty="0"/>
              <a:t>．插入分隔符</a:t>
            </a:r>
            <a:endParaRPr lang="zh-CN" altLang="zh-CN" dirty="0"/>
          </a:p>
          <a:p>
            <a:pPr lvl="2"/>
            <a:r>
              <a:rPr lang="zh-CN" altLang="zh-CN" dirty="0" smtClean="0"/>
              <a:t>（</a:t>
            </a:r>
            <a:r>
              <a:rPr lang="en-US" altLang="zh-CN" dirty="0"/>
              <a:t>1</a:t>
            </a:r>
            <a:r>
              <a:rPr lang="zh-CN" altLang="zh-CN" dirty="0"/>
              <a:t>）将光标定位在所需要插入分隔符的位置；</a:t>
            </a:r>
          </a:p>
          <a:p>
            <a:pPr lvl="2"/>
            <a:r>
              <a:rPr lang="zh-CN" altLang="zh-CN" dirty="0"/>
              <a:t>（</a:t>
            </a:r>
            <a:r>
              <a:rPr lang="en-US" altLang="zh-CN" dirty="0"/>
              <a:t>2</a:t>
            </a:r>
            <a:r>
              <a:rPr lang="zh-CN" altLang="zh-CN" dirty="0"/>
              <a:t>）在</a:t>
            </a:r>
            <a:r>
              <a:rPr lang="en-US" altLang="zh-CN" dirty="0"/>
              <a:t>“</a:t>
            </a:r>
            <a:r>
              <a:rPr lang="zh-CN" altLang="zh-CN" dirty="0"/>
              <a:t>页面设置</a:t>
            </a:r>
            <a:r>
              <a:rPr lang="en-US" altLang="zh-CN" dirty="0"/>
              <a:t>”</a:t>
            </a:r>
            <a:r>
              <a:rPr lang="zh-CN" altLang="zh-CN" dirty="0"/>
              <a:t>命令组中，点击</a:t>
            </a:r>
            <a:r>
              <a:rPr lang="en-US" altLang="zh-CN" dirty="0"/>
              <a:t>“</a:t>
            </a:r>
            <a:r>
              <a:rPr lang="zh-CN" altLang="zh-CN" dirty="0"/>
              <a:t>分隔符</a:t>
            </a:r>
            <a:r>
              <a:rPr lang="en-US" altLang="zh-CN" dirty="0"/>
              <a:t>.”</a:t>
            </a:r>
            <a:r>
              <a:rPr lang="zh-CN" altLang="zh-CN" dirty="0"/>
              <a:t>按钮，从列表中点击所需的分隔符。</a:t>
            </a:r>
          </a:p>
          <a:p>
            <a:pPr lvl="1"/>
            <a:r>
              <a:rPr lang="en-US" altLang="zh-CN" b="1" dirty="0"/>
              <a:t>2</a:t>
            </a:r>
            <a:r>
              <a:rPr lang="zh-CN" altLang="zh-CN" b="1" dirty="0"/>
              <a:t>．插入分页符</a:t>
            </a:r>
            <a:endParaRPr lang="zh-CN" altLang="zh-CN" dirty="0"/>
          </a:p>
          <a:p>
            <a:pPr lvl="2"/>
            <a:r>
              <a:rPr lang="en-US" altLang="zh-CN" dirty="0" smtClean="0"/>
              <a:t>(1)</a:t>
            </a:r>
            <a:r>
              <a:rPr lang="zh-CN" altLang="zh-CN" dirty="0" smtClean="0"/>
              <a:t>将</a:t>
            </a:r>
            <a:r>
              <a:rPr lang="zh-CN" altLang="zh-CN" dirty="0"/>
              <a:t>光标定位在分页</a:t>
            </a:r>
            <a:r>
              <a:rPr lang="zh-CN" altLang="zh-CN" dirty="0" smtClean="0"/>
              <a:t>处</a:t>
            </a:r>
            <a:r>
              <a:rPr lang="zh-CN" altLang="en-US" dirty="0" smtClean="0"/>
              <a:t>；</a:t>
            </a:r>
            <a:endParaRPr lang="en-US" altLang="zh-CN" dirty="0" smtClean="0"/>
          </a:p>
          <a:p>
            <a:pPr lvl="2"/>
            <a:r>
              <a:rPr lang="en-US" altLang="zh-CN" dirty="0" smtClean="0"/>
              <a:t>(2) </a:t>
            </a:r>
            <a:r>
              <a:rPr lang="zh-CN" altLang="zh-CN" dirty="0"/>
              <a:t>或按</a:t>
            </a:r>
            <a:r>
              <a:rPr lang="en-US" altLang="zh-CN" dirty="0" err="1"/>
              <a:t>Ctrl+Enter</a:t>
            </a:r>
            <a:r>
              <a:rPr lang="zh-CN" altLang="zh-CN" dirty="0"/>
              <a:t>组合键</a:t>
            </a:r>
            <a:r>
              <a:rPr lang="zh-CN" altLang="zh-CN" dirty="0" smtClean="0"/>
              <a:t>；</a:t>
            </a:r>
            <a:endParaRPr lang="en-US" altLang="zh-CN" dirty="0" smtClean="0"/>
          </a:p>
          <a:p>
            <a:pPr lvl="2"/>
            <a:r>
              <a:rPr lang="en-US" altLang="zh-CN" dirty="0" smtClean="0"/>
              <a:t>(3) </a:t>
            </a:r>
            <a:r>
              <a:rPr lang="zh-CN" altLang="zh-CN" dirty="0"/>
              <a:t>或在</a:t>
            </a:r>
            <a:r>
              <a:rPr lang="en-US" altLang="zh-CN" dirty="0"/>
              <a:t>“</a:t>
            </a:r>
            <a:r>
              <a:rPr lang="zh-CN" altLang="zh-CN" dirty="0"/>
              <a:t>页面设置</a:t>
            </a:r>
            <a:r>
              <a:rPr lang="en-US" altLang="zh-CN" dirty="0"/>
              <a:t>”</a:t>
            </a:r>
            <a:r>
              <a:rPr lang="zh-CN" altLang="zh-CN" dirty="0"/>
              <a:t>命令组</a:t>
            </a:r>
            <a:r>
              <a:rPr lang="zh-CN" altLang="zh-CN" dirty="0" smtClean="0"/>
              <a:t>中点击</a:t>
            </a:r>
            <a:r>
              <a:rPr lang="en-US" altLang="zh-CN" dirty="0"/>
              <a:t>“</a:t>
            </a:r>
            <a:r>
              <a:rPr lang="zh-CN" altLang="zh-CN" dirty="0"/>
              <a:t>分隔符</a:t>
            </a:r>
            <a:r>
              <a:rPr lang="en-US" altLang="zh-CN" dirty="0"/>
              <a:t>.”</a:t>
            </a:r>
            <a:r>
              <a:rPr lang="zh-CN" altLang="zh-CN" dirty="0"/>
              <a:t>按钮，</a:t>
            </a:r>
            <a:r>
              <a:rPr lang="zh-CN" altLang="zh-CN" dirty="0" smtClean="0"/>
              <a:t>从中</a:t>
            </a:r>
            <a:r>
              <a:rPr lang="zh-CN" altLang="zh-CN" dirty="0"/>
              <a:t>点击所</a:t>
            </a:r>
            <a:r>
              <a:rPr lang="zh-CN" altLang="zh-CN" dirty="0" smtClean="0"/>
              <a:t>需分隔符；</a:t>
            </a:r>
            <a:endParaRPr lang="en-US" altLang="zh-CN" dirty="0" smtClean="0"/>
          </a:p>
          <a:p>
            <a:pPr lvl="2"/>
            <a:r>
              <a:rPr lang="en-US" altLang="zh-CN" dirty="0" smtClean="0"/>
              <a:t>(4) </a:t>
            </a:r>
            <a:r>
              <a:rPr lang="zh-CN" altLang="zh-CN" dirty="0"/>
              <a:t>或在</a:t>
            </a:r>
            <a:r>
              <a:rPr lang="en-US" altLang="zh-CN" dirty="0"/>
              <a:t>“</a:t>
            </a:r>
            <a:r>
              <a:rPr lang="zh-CN" altLang="zh-CN" dirty="0"/>
              <a:t>插入</a:t>
            </a:r>
            <a:r>
              <a:rPr lang="en-US" altLang="zh-CN" dirty="0"/>
              <a:t>”</a:t>
            </a:r>
            <a:r>
              <a:rPr lang="zh-CN" altLang="zh-CN" dirty="0"/>
              <a:t>选项卡的</a:t>
            </a:r>
            <a:r>
              <a:rPr lang="en-US" altLang="zh-CN" dirty="0"/>
              <a:t>“</a:t>
            </a:r>
            <a:r>
              <a:rPr lang="zh-CN" altLang="zh-CN" dirty="0"/>
              <a:t>页</a:t>
            </a:r>
            <a:r>
              <a:rPr lang="en-US" altLang="zh-CN" dirty="0"/>
              <a:t>”</a:t>
            </a:r>
            <a:r>
              <a:rPr lang="zh-CN" altLang="zh-CN" dirty="0"/>
              <a:t>命令组中，点击</a:t>
            </a:r>
            <a:r>
              <a:rPr lang="en-US" altLang="zh-CN" dirty="0"/>
              <a:t>“</a:t>
            </a:r>
            <a:r>
              <a:rPr lang="zh-CN" altLang="zh-CN" dirty="0"/>
              <a:t>分页</a:t>
            </a:r>
            <a:r>
              <a:rPr lang="en-US" altLang="zh-CN" dirty="0"/>
              <a:t>.”</a:t>
            </a:r>
            <a:r>
              <a:rPr lang="zh-CN" altLang="zh-CN" dirty="0"/>
              <a:t>按钮。</a:t>
            </a:r>
          </a:p>
          <a:p>
            <a:pPr lvl="1"/>
            <a:r>
              <a:rPr lang="en-US" altLang="zh-CN" b="1" dirty="0"/>
              <a:t>3</a:t>
            </a:r>
            <a:r>
              <a:rPr lang="zh-CN" altLang="zh-CN" b="1" dirty="0"/>
              <a:t>．插入页码</a:t>
            </a:r>
            <a:endParaRPr lang="zh-CN" altLang="zh-CN" dirty="0"/>
          </a:p>
          <a:p>
            <a:pPr lvl="2"/>
            <a:r>
              <a:rPr lang="en-US" altLang="zh-CN" dirty="0" smtClean="0"/>
              <a:t>(</a:t>
            </a:r>
            <a:r>
              <a:rPr lang="en-US" altLang="zh-CN" dirty="0"/>
              <a:t>1)</a:t>
            </a:r>
            <a:r>
              <a:rPr lang="zh-CN" altLang="zh-CN" dirty="0"/>
              <a:t>在</a:t>
            </a:r>
            <a:r>
              <a:rPr lang="en-US" altLang="zh-CN" dirty="0"/>
              <a:t>“</a:t>
            </a:r>
            <a:r>
              <a:rPr lang="zh-CN" altLang="zh-CN" dirty="0"/>
              <a:t>插入</a:t>
            </a:r>
            <a:r>
              <a:rPr lang="en-US" altLang="zh-CN" dirty="0"/>
              <a:t>”</a:t>
            </a:r>
            <a:r>
              <a:rPr lang="zh-CN" altLang="zh-CN" dirty="0"/>
              <a:t>选项卡</a:t>
            </a:r>
            <a:r>
              <a:rPr lang="zh-CN" altLang="zh-CN" dirty="0" smtClean="0"/>
              <a:t>的中</a:t>
            </a:r>
            <a:r>
              <a:rPr lang="zh-CN" altLang="zh-CN" dirty="0"/>
              <a:t>点击</a:t>
            </a:r>
            <a:r>
              <a:rPr lang="en-US" altLang="zh-CN" dirty="0"/>
              <a:t>“</a:t>
            </a:r>
            <a:r>
              <a:rPr lang="zh-CN" altLang="zh-CN" dirty="0"/>
              <a:t>页码</a:t>
            </a:r>
            <a:r>
              <a:rPr lang="en-US" altLang="zh-CN" dirty="0"/>
              <a:t>”</a:t>
            </a:r>
            <a:r>
              <a:rPr lang="zh-CN" altLang="zh-CN" dirty="0"/>
              <a:t>按钮，弹</a:t>
            </a:r>
            <a:r>
              <a:rPr lang="zh-CN" altLang="zh-CN" dirty="0" smtClean="0"/>
              <a:t>出</a:t>
            </a:r>
            <a:r>
              <a:rPr lang="en-US" altLang="zh-CN" dirty="0" smtClean="0"/>
              <a:t>“</a:t>
            </a:r>
            <a:r>
              <a:rPr lang="zh-CN" altLang="zh-CN" dirty="0"/>
              <a:t>页码</a:t>
            </a:r>
            <a:r>
              <a:rPr lang="en-US" altLang="zh-CN" dirty="0"/>
              <a:t>”</a:t>
            </a:r>
            <a:r>
              <a:rPr lang="zh-CN" altLang="zh-CN" dirty="0"/>
              <a:t>工具列表：先用前</a:t>
            </a:r>
            <a:r>
              <a:rPr lang="en-US" altLang="zh-CN" dirty="0"/>
              <a:t>4</a:t>
            </a:r>
            <a:r>
              <a:rPr lang="zh-CN" altLang="zh-CN" dirty="0"/>
              <a:t>项确定页码的位置和风格</a:t>
            </a:r>
            <a:r>
              <a:rPr lang="zh-CN" altLang="zh-CN" dirty="0" smtClean="0"/>
              <a:t>；</a:t>
            </a:r>
            <a:endParaRPr lang="en-US" altLang="zh-CN" dirty="0" smtClean="0"/>
          </a:p>
          <a:p>
            <a:pPr lvl="2"/>
            <a:r>
              <a:rPr lang="en-US" altLang="zh-CN" dirty="0" smtClean="0"/>
              <a:t>(2)</a:t>
            </a:r>
            <a:r>
              <a:rPr lang="zh-CN" altLang="zh-CN" dirty="0" smtClean="0"/>
              <a:t>再</a:t>
            </a:r>
            <a:r>
              <a:rPr lang="zh-CN" altLang="zh-CN" dirty="0"/>
              <a:t>点击</a:t>
            </a:r>
            <a:r>
              <a:rPr lang="en-US" altLang="zh-CN" dirty="0"/>
              <a:t>“</a:t>
            </a:r>
            <a:r>
              <a:rPr lang="zh-CN" altLang="zh-CN" dirty="0"/>
              <a:t>设置页码格式</a:t>
            </a:r>
            <a:r>
              <a:rPr lang="en-US" altLang="zh-CN" dirty="0"/>
              <a:t>…”</a:t>
            </a:r>
            <a:r>
              <a:rPr lang="zh-CN" altLang="zh-CN" dirty="0"/>
              <a:t>项，弹出</a:t>
            </a:r>
            <a:r>
              <a:rPr lang="en-US" altLang="zh-CN" dirty="0"/>
              <a:t>“</a:t>
            </a:r>
            <a:r>
              <a:rPr lang="zh-CN" altLang="zh-CN" dirty="0"/>
              <a:t>页码格式</a:t>
            </a:r>
            <a:r>
              <a:rPr lang="en-US" altLang="zh-CN" dirty="0"/>
              <a:t>”</a:t>
            </a:r>
            <a:r>
              <a:rPr lang="zh-CN" altLang="zh-CN" dirty="0"/>
              <a:t>对话框</a:t>
            </a:r>
            <a:r>
              <a:rPr lang="zh-CN" altLang="zh-CN" dirty="0" smtClean="0"/>
              <a:t>，从中</a:t>
            </a:r>
            <a:r>
              <a:rPr lang="zh-CN" altLang="zh-CN" dirty="0"/>
              <a:t>设置页码的编号格式和起始页码等</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Tree>
    <p:extLst>
      <p:ext uri="{BB962C8B-B14F-4D97-AF65-F5344CB8AC3E}">
        <p14:creationId xmlns:p14="http://schemas.microsoft.com/office/powerpoint/2010/main" val="29328916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r>
              <a:rPr lang="en-US" altLang="zh-CN" b="1" dirty="0"/>
              <a:t>5.5.3 </a:t>
            </a:r>
            <a:r>
              <a:rPr lang="zh-CN" altLang="zh-CN" b="1" dirty="0"/>
              <a:t>添加页眉和页脚</a:t>
            </a:r>
          </a:p>
          <a:p>
            <a:r>
              <a:rPr lang="en-US" altLang="zh-CN" b="1" dirty="0"/>
              <a:t>1</a:t>
            </a:r>
            <a:r>
              <a:rPr lang="zh-CN" altLang="zh-CN" b="1" dirty="0"/>
              <a:t>．设置相同的页眉与</a:t>
            </a:r>
            <a:r>
              <a:rPr lang="zh-CN" altLang="zh-CN" b="1" dirty="0" smtClean="0"/>
              <a:t>页脚</a:t>
            </a:r>
            <a:endParaRPr lang="en-US" altLang="zh-CN" b="1" dirty="0" smtClean="0"/>
          </a:p>
          <a:p>
            <a:pPr lvl="1"/>
            <a:r>
              <a:rPr lang="en-US" altLang="zh-CN" dirty="0"/>
              <a:t>(1)</a:t>
            </a:r>
            <a:r>
              <a:rPr lang="zh-CN" altLang="zh-CN" dirty="0"/>
              <a:t>点击</a:t>
            </a:r>
            <a:r>
              <a:rPr lang="en-US" altLang="zh-CN" dirty="0"/>
              <a:t>“</a:t>
            </a:r>
            <a:r>
              <a:rPr lang="zh-CN" altLang="zh-CN" dirty="0"/>
              <a:t>页眉</a:t>
            </a:r>
            <a:r>
              <a:rPr lang="en-US" altLang="zh-CN" dirty="0"/>
              <a:t>”</a:t>
            </a:r>
            <a:r>
              <a:rPr lang="zh-CN" altLang="zh-CN" dirty="0"/>
              <a:t>按钮，系统将弹</a:t>
            </a:r>
            <a:r>
              <a:rPr lang="zh-CN" altLang="zh-CN" dirty="0" smtClean="0"/>
              <a:t>出</a:t>
            </a:r>
            <a:r>
              <a:rPr lang="en-US" altLang="zh-CN" dirty="0" smtClean="0"/>
              <a:t>“</a:t>
            </a:r>
            <a:r>
              <a:rPr lang="zh-CN" altLang="zh-CN" dirty="0"/>
              <a:t>页眉</a:t>
            </a:r>
            <a:r>
              <a:rPr lang="en-US" altLang="zh-CN" dirty="0"/>
              <a:t>”</a:t>
            </a:r>
            <a:r>
              <a:rPr lang="zh-CN" altLang="zh-CN" dirty="0"/>
              <a:t>工具列表，从中确定页眉的款式</a:t>
            </a:r>
            <a:r>
              <a:rPr lang="en-US" altLang="zh-CN" dirty="0"/>
              <a:t>(</a:t>
            </a:r>
            <a:r>
              <a:rPr lang="zh-CN" altLang="zh-CN" dirty="0"/>
              <a:t>共</a:t>
            </a:r>
            <a:r>
              <a:rPr lang="en-US" altLang="zh-CN" dirty="0"/>
              <a:t>27</a:t>
            </a:r>
            <a:r>
              <a:rPr lang="zh-CN" altLang="zh-CN" dirty="0"/>
              <a:t>种</a:t>
            </a:r>
            <a:r>
              <a:rPr lang="en-US" altLang="zh-CN" dirty="0"/>
              <a:t>)</a:t>
            </a:r>
            <a:r>
              <a:rPr lang="zh-CN" altLang="zh-CN" dirty="0"/>
              <a:t>后，系统自动进入页眉编辑界面，同时命令组呈现</a:t>
            </a:r>
            <a:r>
              <a:rPr lang="en-US" altLang="zh-CN" dirty="0"/>
              <a:t>“</a:t>
            </a:r>
            <a:r>
              <a:rPr lang="zh-CN" altLang="zh-CN" dirty="0"/>
              <a:t>页眉和页脚工具——设计</a:t>
            </a:r>
            <a:r>
              <a:rPr lang="en-US" altLang="zh-CN" dirty="0"/>
              <a:t>”</a:t>
            </a:r>
            <a:r>
              <a:rPr lang="zh-CN" altLang="zh-CN" dirty="0"/>
              <a:t>选项</a:t>
            </a:r>
            <a:r>
              <a:rPr lang="zh-CN" altLang="zh-CN" dirty="0" smtClean="0"/>
              <a:t>卡； </a:t>
            </a:r>
            <a:endParaRPr lang="zh-CN" altLang="zh-CN" dirty="0"/>
          </a:p>
          <a:p>
            <a:pPr lvl="1"/>
            <a:r>
              <a:rPr lang="en-US" altLang="zh-CN" dirty="0"/>
              <a:t>(2)</a:t>
            </a:r>
            <a:r>
              <a:rPr lang="zh-CN" altLang="zh-CN" dirty="0"/>
              <a:t>在页眉编辑区内输入页眉信息</a:t>
            </a:r>
            <a:r>
              <a:rPr lang="en-US" altLang="zh-CN" dirty="0"/>
              <a:t>(</a:t>
            </a:r>
            <a:r>
              <a:rPr lang="zh-CN" altLang="zh-CN" dirty="0"/>
              <a:t>文字或图片</a:t>
            </a:r>
            <a:r>
              <a:rPr lang="en-US" altLang="zh-CN" dirty="0"/>
              <a:t>)</a:t>
            </a:r>
            <a:r>
              <a:rPr lang="zh-CN" altLang="zh-CN" dirty="0"/>
              <a:t>，使用页眉和页脚工具栏上的工具按钮，可以插入页码、图片、时间、日期等，并可以对输入的内容进行格式化； </a:t>
            </a:r>
            <a:endParaRPr lang="en-US" altLang="zh-CN" dirty="0" smtClean="0"/>
          </a:p>
          <a:p>
            <a:pPr lvl="1"/>
            <a:r>
              <a:rPr lang="en-US" altLang="zh-CN" dirty="0" smtClean="0"/>
              <a:t>(</a:t>
            </a:r>
            <a:r>
              <a:rPr lang="en-US" altLang="zh-CN" dirty="0"/>
              <a:t>3)</a:t>
            </a:r>
            <a:r>
              <a:rPr lang="zh-CN" altLang="zh-CN" dirty="0"/>
              <a:t>单击</a:t>
            </a:r>
            <a:r>
              <a:rPr lang="en-US" altLang="zh-CN" dirty="0"/>
              <a:t>“</a:t>
            </a:r>
            <a:r>
              <a:rPr lang="zh-CN" altLang="zh-CN" dirty="0"/>
              <a:t>页眉和页脚工具</a:t>
            </a:r>
            <a:r>
              <a:rPr lang="en-US" altLang="zh-CN" dirty="0"/>
              <a:t>”</a:t>
            </a:r>
            <a:r>
              <a:rPr lang="zh-CN" altLang="zh-CN" dirty="0"/>
              <a:t>选项卡中的</a:t>
            </a:r>
            <a:r>
              <a:rPr lang="en-US" altLang="zh-CN" dirty="0"/>
              <a:t>“</a:t>
            </a:r>
            <a:r>
              <a:rPr lang="zh-CN" altLang="zh-CN" dirty="0"/>
              <a:t>转至</a:t>
            </a:r>
            <a:r>
              <a:rPr lang="zh-CN" altLang="zh-CN" dirty="0" smtClean="0"/>
              <a:t>页脚 </a:t>
            </a:r>
            <a:r>
              <a:rPr lang="en-US" altLang="zh-CN" dirty="0"/>
              <a:t>”</a:t>
            </a:r>
            <a:r>
              <a:rPr lang="zh-CN" altLang="zh-CN" dirty="0"/>
              <a:t>按钮，切换到页脚，在页脚中输入内容并设置格式；</a:t>
            </a:r>
          </a:p>
          <a:p>
            <a:pPr lvl="1"/>
            <a:r>
              <a:rPr lang="en-US" altLang="zh-CN" dirty="0"/>
              <a:t>(4)</a:t>
            </a:r>
            <a:r>
              <a:rPr lang="zh-CN" altLang="zh-CN" dirty="0"/>
              <a:t>单击</a:t>
            </a:r>
            <a:r>
              <a:rPr lang="en-US" altLang="zh-CN" dirty="0"/>
              <a:t>“</a:t>
            </a:r>
            <a:r>
              <a:rPr lang="zh-CN" altLang="zh-CN" dirty="0"/>
              <a:t>页眉和页脚工具</a:t>
            </a:r>
            <a:r>
              <a:rPr lang="en-US" altLang="zh-CN" dirty="0"/>
              <a:t>”</a:t>
            </a:r>
            <a:r>
              <a:rPr lang="zh-CN" altLang="zh-CN" dirty="0"/>
              <a:t>选项卡中的</a:t>
            </a:r>
            <a:r>
              <a:rPr lang="en-US" altLang="zh-CN" dirty="0"/>
              <a:t>“</a:t>
            </a:r>
            <a:r>
              <a:rPr lang="zh-CN" altLang="zh-CN" dirty="0"/>
              <a:t>关闭</a:t>
            </a:r>
            <a:r>
              <a:rPr lang="en-US" altLang="zh-CN" dirty="0"/>
              <a:t>”</a:t>
            </a:r>
            <a:r>
              <a:rPr lang="zh-CN" altLang="zh-CN" dirty="0"/>
              <a:t>按钮</a:t>
            </a:r>
            <a:r>
              <a:rPr lang="en-US" altLang="zh-CN" dirty="0"/>
              <a:t>(</a:t>
            </a:r>
            <a:r>
              <a:rPr lang="zh-CN" altLang="zh-CN" dirty="0"/>
              <a:t>或双击文档区域</a:t>
            </a:r>
            <a:r>
              <a:rPr lang="en-US" altLang="zh-CN" dirty="0"/>
              <a:t>)</a:t>
            </a:r>
            <a:r>
              <a:rPr lang="zh-CN" altLang="zh-CN" dirty="0"/>
              <a:t>，结束编辑状态。</a:t>
            </a:r>
            <a:endParaRPr lang="zh-CN" altLang="en-US" dirty="0"/>
          </a:p>
        </p:txBody>
      </p:sp>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Tree>
    <p:extLst>
      <p:ext uri="{BB962C8B-B14F-4D97-AF65-F5344CB8AC3E}">
        <p14:creationId xmlns:p14="http://schemas.microsoft.com/office/powerpoint/2010/main" val="3757216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2</a:t>
            </a:r>
            <a:r>
              <a:rPr lang="zh-CN" altLang="zh-CN" b="1" dirty="0"/>
              <a:t>．设置不同的页眉页脚</a:t>
            </a:r>
            <a:endParaRPr lang="zh-CN" altLang="zh-CN" dirty="0"/>
          </a:p>
          <a:p>
            <a:pPr marL="627063" lvl="2" indent="0">
              <a:buNone/>
            </a:pPr>
            <a:r>
              <a:rPr lang="en-US" altLang="zh-CN" dirty="0" smtClean="0"/>
              <a:t>         </a:t>
            </a:r>
            <a:r>
              <a:rPr lang="zh-CN" altLang="zh-CN" dirty="0" smtClean="0"/>
              <a:t>有时</a:t>
            </a:r>
            <a:r>
              <a:rPr lang="zh-CN" altLang="zh-CN" dirty="0"/>
              <a:t>，我们需要在不同的页面设置不同的页眉页脚。具体有如下几种情况：</a:t>
            </a:r>
          </a:p>
          <a:p>
            <a:pPr lvl="2"/>
            <a:r>
              <a:rPr lang="en-US" altLang="zh-CN" b="1" dirty="0"/>
              <a:t>(1)</a:t>
            </a:r>
            <a:r>
              <a:rPr lang="zh-CN" altLang="zh-CN" b="1" dirty="0"/>
              <a:t>首页不同或奇偶页不同</a:t>
            </a:r>
          </a:p>
          <a:p>
            <a:pPr lvl="3"/>
            <a:r>
              <a:rPr lang="zh-CN" altLang="zh-CN" dirty="0"/>
              <a:t>“首页不同”是指文档的第一页与其它页的页眉页脚设置为不同，通常第一页不需要页眉和页脚</a:t>
            </a:r>
            <a:r>
              <a:rPr lang="zh-CN" altLang="zh-CN" dirty="0" smtClean="0"/>
              <a:t>；</a:t>
            </a:r>
            <a:endParaRPr lang="en-US" altLang="zh-CN" dirty="0" smtClean="0"/>
          </a:p>
          <a:p>
            <a:pPr lvl="3"/>
            <a:r>
              <a:rPr lang="zh-CN" altLang="zh-CN" dirty="0" smtClean="0"/>
              <a:t>“奇偶页不同”</a:t>
            </a:r>
            <a:r>
              <a:rPr lang="zh-CN" altLang="zh-CN" dirty="0"/>
              <a:t>是指文档中奇数页和偶数页的页眉与页脚设置不相同</a:t>
            </a:r>
            <a:r>
              <a:rPr lang="zh-CN" altLang="zh-CN" dirty="0" smtClean="0"/>
              <a:t>。</a:t>
            </a:r>
            <a:endParaRPr lang="en-US" altLang="zh-CN" dirty="0" smtClean="0"/>
          </a:p>
          <a:p>
            <a:pPr marL="627063" lvl="2" indent="0">
              <a:buNone/>
            </a:pPr>
            <a:r>
              <a:rPr lang="zh-CN" altLang="zh-CN" dirty="0" smtClean="0"/>
              <a:t>在</a:t>
            </a:r>
            <a:r>
              <a:rPr lang="en-US" altLang="zh-CN" dirty="0"/>
              <a:t>Word 2010</a:t>
            </a:r>
            <a:r>
              <a:rPr lang="zh-CN" altLang="zh-CN" dirty="0"/>
              <a:t>中，</a:t>
            </a:r>
            <a:r>
              <a:rPr lang="en-US" altLang="zh-CN" dirty="0"/>
              <a:t>“</a:t>
            </a:r>
            <a:r>
              <a:rPr lang="zh-CN" altLang="zh-CN" dirty="0"/>
              <a:t>页眉和页脚工具</a:t>
            </a:r>
            <a:r>
              <a:rPr lang="en-US" altLang="zh-CN" dirty="0"/>
              <a:t>”</a:t>
            </a:r>
            <a:r>
              <a:rPr lang="zh-CN" altLang="zh-CN" dirty="0"/>
              <a:t>选项卡中的</a:t>
            </a:r>
            <a:r>
              <a:rPr lang="en-US" altLang="zh-CN" dirty="0"/>
              <a:t>“</a:t>
            </a:r>
            <a:r>
              <a:rPr lang="zh-CN" altLang="zh-CN" dirty="0"/>
              <a:t>首页不同</a:t>
            </a:r>
            <a:r>
              <a:rPr lang="en-US" altLang="zh-CN" dirty="0"/>
              <a:t>”</a:t>
            </a:r>
            <a:r>
              <a:rPr lang="zh-CN" altLang="zh-CN" dirty="0"/>
              <a:t>和</a:t>
            </a:r>
            <a:r>
              <a:rPr lang="en-US" altLang="zh-CN" dirty="0"/>
              <a:t>“</a:t>
            </a:r>
            <a:r>
              <a:rPr lang="zh-CN" altLang="zh-CN" dirty="0"/>
              <a:t>奇偶页不同</a:t>
            </a:r>
            <a:r>
              <a:rPr lang="en-US" altLang="zh-CN" dirty="0"/>
              <a:t>”</a:t>
            </a:r>
            <a:r>
              <a:rPr lang="zh-CN" altLang="zh-CN" dirty="0"/>
              <a:t>设置是多选项。只要在编辑</a:t>
            </a:r>
            <a:r>
              <a:rPr lang="zh-CN" altLang="zh-CN" dirty="0" smtClean="0"/>
              <a:t>页眉</a:t>
            </a:r>
            <a:r>
              <a:rPr lang="zh-CN" altLang="zh-CN" dirty="0"/>
              <a:t>信息根据需要进行选择即可。若选择了</a:t>
            </a:r>
            <a:r>
              <a:rPr lang="en-US" altLang="zh-CN" dirty="0"/>
              <a:t>“</a:t>
            </a:r>
            <a:r>
              <a:rPr lang="zh-CN" altLang="zh-CN" dirty="0"/>
              <a:t>奇偶页不同</a:t>
            </a:r>
            <a:r>
              <a:rPr lang="en-US" altLang="zh-CN" dirty="0"/>
              <a:t>”</a:t>
            </a:r>
            <a:r>
              <a:rPr lang="zh-CN" altLang="zh-CN" dirty="0"/>
              <a:t>，分别对奇偶页页眉与页脚的内容进行编辑就行了。</a:t>
            </a:r>
            <a:endParaRPr lang="zh-CN" altLang="en-US" dirty="0"/>
          </a:p>
        </p:txBody>
      </p:sp>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Tree>
    <p:extLst>
      <p:ext uri="{BB962C8B-B14F-4D97-AF65-F5344CB8AC3E}">
        <p14:creationId xmlns:p14="http://schemas.microsoft.com/office/powerpoint/2010/main" val="15783782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en-US" altLang="zh-CN" b="1" dirty="0"/>
              <a:t>(2)</a:t>
            </a:r>
            <a:r>
              <a:rPr lang="zh-CN" altLang="zh-CN" b="1" dirty="0"/>
              <a:t>节与节之间不同</a:t>
            </a:r>
            <a:endParaRPr lang="zh-CN" altLang="zh-CN" dirty="0"/>
          </a:p>
          <a:p>
            <a:pPr lvl="3"/>
            <a:r>
              <a:rPr lang="zh-CN" altLang="zh-CN" dirty="0" smtClean="0"/>
              <a:t>节</a:t>
            </a:r>
            <a:r>
              <a:rPr lang="zh-CN" altLang="zh-CN" dirty="0"/>
              <a:t>是文档的一部分，通过分节可以对某些页面进行特殊格式设置</a:t>
            </a:r>
            <a:r>
              <a:rPr lang="zh-CN" altLang="zh-CN" dirty="0" smtClean="0"/>
              <a:t>。</a:t>
            </a:r>
            <a:endParaRPr lang="en-US" altLang="zh-CN" dirty="0" smtClean="0"/>
          </a:p>
          <a:p>
            <a:pPr lvl="3"/>
            <a:r>
              <a:rPr lang="zh-CN" altLang="zh-CN" dirty="0" smtClean="0"/>
              <a:t>文档</a:t>
            </a:r>
            <a:r>
              <a:rPr lang="zh-CN" altLang="zh-CN" dirty="0"/>
              <a:t>中可以分为多个节，节与节之间用分节符隔开，如果文档被分为多个节，就可以设置节与节之间互不相同的页眉与页脚</a:t>
            </a:r>
            <a:r>
              <a:rPr lang="zh-CN" altLang="zh-CN" dirty="0" smtClean="0"/>
              <a:t>。</a:t>
            </a:r>
            <a:endParaRPr lang="en-US" altLang="zh-CN" dirty="0" smtClean="0"/>
          </a:p>
          <a:p>
            <a:pPr lvl="3"/>
            <a:r>
              <a:rPr lang="zh-CN" altLang="zh-CN" dirty="0" smtClean="0"/>
              <a:t>如果</a:t>
            </a:r>
            <a:r>
              <a:rPr lang="zh-CN" altLang="zh-CN" dirty="0"/>
              <a:t>文档没有分节，则</a:t>
            </a:r>
            <a:r>
              <a:rPr lang="en-US" altLang="zh-CN" dirty="0"/>
              <a:t>Word 2010</a:t>
            </a:r>
            <a:r>
              <a:rPr lang="zh-CN" altLang="zh-CN" dirty="0"/>
              <a:t>把整个文档作为一节来看待。设置方法只要在</a:t>
            </a:r>
            <a:r>
              <a:rPr lang="en-US" altLang="zh-CN" dirty="0"/>
              <a:t>“</a:t>
            </a:r>
            <a:r>
              <a:rPr lang="zh-CN" altLang="zh-CN" dirty="0"/>
              <a:t>页面设置</a:t>
            </a:r>
            <a:r>
              <a:rPr lang="en-US" altLang="zh-CN" dirty="0"/>
              <a:t>”</a:t>
            </a:r>
            <a:r>
              <a:rPr lang="zh-CN" altLang="zh-CN" dirty="0"/>
              <a:t>对话框中</a:t>
            </a:r>
            <a:r>
              <a:rPr lang="en-US" altLang="zh-CN" dirty="0"/>
              <a:t>“</a:t>
            </a:r>
            <a:r>
              <a:rPr lang="zh-CN" altLang="zh-CN" dirty="0"/>
              <a:t>应用于</a:t>
            </a:r>
            <a:r>
              <a:rPr lang="en-US" altLang="zh-CN" dirty="0"/>
              <a:t>”</a:t>
            </a:r>
            <a:r>
              <a:rPr lang="zh-CN" altLang="zh-CN" dirty="0"/>
              <a:t>列表框中选择</a:t>
            </a:r>
            <a:r>
              <a:rPr lang="en-US" altLang="zh-CN" dirty="0"/>
              <a:t>“</a:t>
            </a:r>
            <a:r>
              <a:rPr lang="zh-CN" altLang="zh-CN" dirty="0"/>
              <a:t>本节</a:t>
            </a:r>
            <a:r>
              <a:rPr lang="en-US" altLang="zh-CN" dirty="0"/>
              <a:t>”</a:t>
            </a:r>
            <a:r>
              <a:rPr lang="zh-CN" altLang="zh-CN" dirty="0"/>
              <a:t>即可。</a:t>
            </a:r>
          </a:p>
        </p:txBody>
      </p:sp>
      <p:sp>
        <p:nvSpPr>
          <p:cNvPr id="3" name="标题 2"/>
          <p:cNvSpPr>
            <a:spLocks noGrp="1"/>
          </p:cNvSpPr>
          <p:nvPr>
            <p:ph type="title"/>
          </p:nvPr>
        </p:nvSpPr>
        <p:spPr/>
        <p:txBody>
          <a:bodyPr/>
          <a:lstStyle/>
          <a:p>
            <a:r>
              <a:rPr lang="en-US" altLang="zh-CN" b="1" dirty="0"/>
              <a:t>5.5</a:t>
            </a:r>
            <a:r>
              <a:rPr lang="zh-CN" altLang="zh-CN" b="1" dirty="0"/>
              <a:t>页面设置与文档打印</a:t>
            </a:r>
          </a:p>
        </p:txBody>
      </p:sp>
    </p:spTree>
    <p:extLst>
      <p:ext uri="{BB962C8B-B14F-4D97-AF65-F5344CB8AC3E}">
        <p14:creationId xmlns:p14="http://schemas.microsoft.com/office/powerpoint/2010/main" val="38974058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5.5.4 </a:t>
            </a:r>
            <a:r>
              <a:rPr lang="zh-CN" altLang="zh-CN" b="1" dirty="0"/>
              <a:t>打印设置</a:t>
            </a:r>
          </a:p>
          <a:p>
            <a:pPr lvl="1"/>
            <a:r>
              <a:rPr lang="zh-CN" altLang="zh-CN" dirty="0"/>
              <a:t>在排版完成后，打印之前，人们总想观察文档的整体效果，也就是实际打印效果，这种功能称为打印预览</a:t>
            </a:r>
            <a:r>
              <a:rPr lang="zh-CN" altLang="zh-CN" dirty="0" smtClean="0"/>
              <a:t>。</a:t>
            </a:r>
            <a:endParaRPr lang="en-US" altLang="zh-CN" dirty="0" smtClean="0"/>
          </a:p>
          <a:p>
            <a:pPr lvl="2"/>
            <a:r>
              <a:rPr lang="en-US" altLang="zh-CN" dirty="0" smtClean="0"/>
              <a:t>Word </a:t>
            </a:r>
            <a:r>
              <a:rPr lang="en-US" altLang="zh-CN" dirty="0"/>
              <a:t>2010</a:t>
            </a:r>
            <a:r>
              <a:rPr lang="zh-CN" altLang="zh-CN" dirty="0"/>
              <a:t>将</a:t>
            </a:r>
            <a:r>
              <a:rPr lang="en-US" altLang="zh-CN" dirty="0"/>
              <a:t>“</a:t>
            </a:r>
            <a:r>
              <a:rPr lang="zh-CN" altLang="zh-CN" dirty="0"/>
              <a:t>打印预览</a:t>
            </a:r>
            <a:r>
              <a:rPr lang="en-US" altLang="zh-CN" dirty="0"/>
              <a:t>”</a:t>
            </a:r>
            <a:r>
              <a:rPr lang="zh-CN" altLang="zh-CN" dirty="0"/>
              <a:t>归于打印命令窗口</a:t>
            </a:r>
            <a:r>
              <a:rPr lang="zh-CN" altLang="zh-CN" dirty="0" smtClean="0"/>
              <a:t>。</a:t>
            </a:r>
            <a:endParaRPr lang="en-US" altLang="zh-CN" dirty="0" smtClean="0"/>
          </a:p>
          <a:p>
            <a:pPr lvl="2"/>
            <a:r>
              <a:rPr lang="zh-CN" altLang="zh-CN" dirty="0" smtClean="0"/>
              <a:t>单击</a:t>
            </a:r>
            <a:r>
              <a:rPr lang="zh-CN" altLang="en-US" dirty="0" smtClean="0"/>
              <a:t>“文件”选项卡</a:t>
            </a:r>
            <a:r>
              <a:rPr lang="zh-CN" altLang="zh-CN" dirty="0" smtClean="0"/>
              <a:t>，</a:t>
            </a:r>
            <a:r>
              <a:rPr lang="zh-CN" altLang="zh-CN" dirty="0"/>
              <a:t>从其菜单栏中点击</a:t>
            </a:r>
            <a:r>
              <a:rPr lang="en-US" altLang="zh-CN" dirty="0"/>
              <a:t>“</a:t>
            </a:r>
            <a:r>
              <a:rPr lang="zh-CN" altLang="zh-CN" dirty="0"/>
              <a:t>打印</a:t>
            </a:r>
            <a:r>
              <a:rPr lang="en-US" altLang="zh-CN" dirty="0"/>
              <a:t>”</a:t>
            </a:r>
            <a:r>
              <a:rPr lang="zh-CN" altLang="zh-CN" dirty="0"/>
              <a:t>项，即可进入打印</a:t>
            </a:r>
            <a:r>
              <a:rPr lang="zh-CN" altLang="zh-CN" dirty="0" smtClean="0"/>
              <a:t>窗口。</a:t>
            </a:r>
            <a:endParaRPr lang="en-US" altLang="zh-CN" dirty="0" smtClean="0"/>
          </a:p>
          <a:p>
            <a:pPr lvl="2"/>
            <a:r>
              <a:rPr lang="en-US" altLang="zh-CN" b="1" dirty="0" smtClean="0"/>
              <a:t>1.    </a:t>
            </a:r>
            <a:r>
              <a:rPr lang="zh-CN" altLang="zh-CN" b="1" dirty="0" smtClean="0"/>
              <a:t>打印</a:t>
            </a:r>
            <a:r>
              <a:rPr lang="zh-CN" altLang="zh-CN" b="1" dirty="0"/>
              <a:t>预览窗格</a:t>
            </a:r>
            <a:endParaRPr lang="zh-CN" altLang="zh-CN" dirty="0"/>
          </a:p>
          <a:p>
            <a:pPr lvl="2"/>
            <a:r>
              <a:rPr lang="en-US" altLang="zh-CN" b="1" dirty="0"/>
              <a:t>2</a:t>
            </a:r>
            <a:r>
              <a:rPr lang="zh-CN" altLang="zh-CN" b="1" dirty="0"/>
              <a:t>．打印设置</a:t>
            </a:r>
            <a:endParaRPr lang="zh-CN" altLang="zh-CN" dirty="0"/>
          </a:p>
          <a:p>
            <a:pPr lvl="2"/>
            <a:endParaRPr lang="zh-CN" altLang="zh-CN" dirty="0"/>
          </a:p>
          <a:p>
            <a:endParaRPr lang="zh-CN" altLang="en-US" dirty="0"/>
          </a:p>
        </p:txBody>
      </p:sp>
      <p:sp>
        <p:nvSpPr>
          <p:cNvPr id="3" name="标题 2"/>
          <p:cNvSpPr>
            <a:spLocks noGrp="1"/>
          </p:cNvSpPr>
          <p:nvPr>
            <p:ph type="title"/>
          </p:nvPr>
        </p:nvSpPr>
        <p:spPr/>
        <p:txBody>
          <a:bodyPr>
            <a:normAutofit fontScale="90000"/>
          </a:bodyPr>
          <a:lstStyle/>
          <a:p>
            <a:r>
              <a:rPr lang="en-US" altLang="zh-CN" b="1" dirty="0"/>
              <a:t>5.5</a:t>
            </a:r>
            <a:r>
              <a:rPr lang="zh-CN" altLang="zh-CN" b="1" dirty="0"/>
              <a:t>页面设置与文档打印</a:t>
            </a:r>
            <a:br>
              <a:rPr lang="zh-CN" altLang="zh-CN" b="1" dirty="0"/>
            </a:br>
            <a:endParaRPr lang="zh-CN" altLang="en-US" dirty="0"/>
          </a:p>
        </p:txBody>
      </p:sp>
    </p:spTree>
    <p:extLst>
      <p:ext uri="{BB962C8B-B14F-4D97-AF65-F5344CB8AC3E}">
        <p14:creationId xmlns:p14="http://schemas.microsoft.com/office/powerpoint/2010/main" val="21780789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8639"/>
            <a:ext cx="9144000" cy="532580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040298" y="5549754"/>
            <a:ext cx="3063403" cy="369332"/>
          </a:xfrm>
          <a:prstGeom prst="rect">
            <a:avLst/>
          </a:prstGeom>
        </p:spPr>
        <p:txBody>
          <a:bodyPr wrap="none">
            <a:spAutoFit/>
          </a:bodyPr>
          <a:lstStyle/>
          <a:p>
            <a:r>
              <a:rPr lang="zh-CN" altLang="en-US" dirty="0"/>
              <a:t>图</a:t>
            </a:r>
            <a:r>
              <a:rPr lang="en-US" altLang="zh-CN" dirty="0"/>
              <a:t>5-44 Word 2010</a:t>
            </a:r>
            <a:r>
              <a:rPr lang="zh-CN" altLang="en-US" dirty="0"/>
              <a:t>的打印窗口</a:t>
            </a:r>
          </a:p>
        </p:txBody>
      </p:sp>
    </p:spTree>
    <p:extLst>
      <p:ext uri="{BB962C8B-B14F-4D97-AF65-F5344CB8AC3E}">
        <p14:creationId xmlns:p14="http://schemas.microsoft.com/office/powerpoint/2010/main" val="399112835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812" y="2655442"/>
            <a:ext cx="6004189" cy="4182534"/>
          </a:xfrm>
        </p:spPr>
        <p:txBody>
          <a:bodyPr>
            <a:normAutofit fontScale="85000" lnSpcReduction="10000"/>
          </a:bodyPr>
          <a:lstStyle/>
          <a:p>
            <a:r>
              <a:rPr lang="en-US" altLang="zh-CN" b="1" dirty="0"/>
              <a:t>5.6.1 </a:t>
            </a:r>
            <a:r>
              <a:rPr lang="zh-CN" altLang="zh-CN" b="1" dirty="0"/>
              <a:t>空表格的制作</a:t>
            </a:r>
          </a:p>
          <a:p>
            <a:pPr lvl="1"/>
            <a:r>
              <a:rPr lang="en-US" altLang="zh-CN" b="1" dirty="0"/>
              <a:t>1</a:t>
            </a:r>
            <a:r>
              <a:rPr lang="zh-CN" altLang="zh-CN" b="1" dirty="0"/>
              <a:t>．自动</a:t>
            </a:r>
            <a:r>
              <a:rPr lang="zh-CN" altLang="zh-CN" b="1" dirty="0" smtClean="0"/>
              <a:t>制表</a:t>
            </a:r>
            <a:r>
              <a:rPr lang="zh-CN" altLang="en-US" b="1" dirty="0" smtClean="0"/>
              <a:t>方法：</a:t>
            </a:r>
            <a:endParaRPr lang="zh-CN" altLang="zh-CN" dirty="0"/>
          </a:p>
          <a:p>
            <a:pPr lvl="2"/>
            <a:r>
              <a:rPr lang="en-US" altLang="zh-CN" dirty="0"/>
              <a:t>(1)</a:t>
            </a:r>
            <a:r>
              <a:rPr lang="zh-CN" altLang="zh-CN" dirty="0"/>
              <a:t>将光标定位到要建立表格处</a:t>
            </a:r>
            <a:r>
              <a:rPr lang="zh-CN" altLang="zh-CN" dirty="0" smtClean="0"/>
              <a:t>，</a:t>
            </a:r>
            <a:r>
              <a:rPr lang="zh-CN" altLang="zh-CN" dirty="0"/>
              <a:t>单击“插入”选项</a:t>
            </a:r>
            <a:r>
              <a:rPr lang="zh-CN" altLang="zh-CN" dirty="0" smtClean="0"/>
              <a:t>卡中</a:t>
            </a:r>
            <a:r>
              <a:rPr lang="zh-CN" altLang="zh-CN" dirty="0"/>
              <a:t>的“表格”按钮</a:t>
            </a:r>
            <a:r>
              <a:rPr lang="zh-CN" altLang="zh-CN" dirty="0" smtClean="0"/>
              <a:t>，</a:t>
            </a:r>
            <a:r>
              <a:rPr lang="zh-CN" altLang="en-US" dirty="0" smtClean="0"/>
              <a:t>在</a:t>
            </a:r>
            <a:r>
              <a:rPr lang="zh-CN" altLang="zh-CN" dirty="0" smtClean="0"/>
              <a:t>“插入表格”</a:t>
            </a:r>
            <a:r>
              <a:rPr lang="zh-CN" altLang="zh-CN" dirty="0"/>
              <a:t>项下的空白矩形格上移动</a:t>
            </a:r>
            <a:r>
              <a:rPr lang="zh-CN" altLang="zh-CN" dirty="0" smtClean="0"/>
              <a:t>，光标</a:t>
            </a:r>
            <a:r>
              <a:rPr lang="zh-CN" altLang="zh-CN" dirty="0"/>
              <a:t>处将自动出现相应的空表格，当空表格达到要求时，左击鼠标即</a:t>
            </a:r>
            <a:r>
              <a:rPr lang="zh-CN" altLang="zh-CN" dirty="0" smtClean="0"/>
              <a:t>可</a:t>
            </a:r>
            <a:r>
              <a:rPr lang="zh-CN" altLang="en-US" dirty="0" smtClean="0"/>
              <a:t>；</a:t>
            </a:r>
            <a:endParaRPr lang="zh-CN" altLang="zh-CN" dirty="0"/>
          </a:p>
          <a:p>
            <a:pPr lvl="2"/>
            <a:r>
              <a:rPr lang="en-US" altLang="zh-CN" dirty="0"/>
              <a:t>(2)</a:t>
            </a:r>
            <a:r>
              <a:rPr lang="zh-CN" altLang="zh-CN" dirty="0" smtClean="0"/>
              <a:t>单击“</a:t>
            </a:r>
            <a:r>
              <a:rPr lang="zh-CN" altLang="zh-CN" dirty="0"/>
              <a:t>插入表格</a:t>
            </a:r>
            <a:r>
              <a:rPr lang="en-US" altLang="zh-CN" dirty="0"/>
              <a:t>…</a:t>
            </a:r>
            <a:r>
              <a:rPr lang="zh-CN" altLang="zh-CN" dirty="0"/>
              <a:t>”项，</a:t>
            </a:r>
            <a:r>
              <a:rPr lang="zh-CN" altLang="zh-CN" dirty="0" smtClean="0"/>
              <a:t>系统弹出“插入表格”</a:t>
            </a:r>
            <a:r>
              <a:rPr lang="zh-CN" altLang="zh-CN" dirty="0"/>
              <a:t>对话框。根据需要分别输入所作表格的列数、行数，单击</a:t>
            </a:r>
            <a:r>
              <a:rPr lang="en-US" altLang="zh-CN" dirty="0"/>
              <a:t>“</a:t>
            </a:r>
            <a:r>
              <a:rPr lang="zh-CN" altLang="zh-CN" dirty="0"/>
              <a:t>确定</a:t>
            </a:r>
            <a:r>
              <a:rPr lang="en-US" altLang="zh-CN" dirty="0"/>
              <a:t>”</a:t>
            </a:r>
            <a:r>
              <a:rPr lang="zh-CN" altLang="zh-CN" dirty="0"/>
              <a:t>按钮即</a:t>
            </a:r>
            <a:r>
              <a:rPr lang="zh-CN" altLang="zh-CN" dirty="0" smtClean="0"/>
              <a:t>可</a:t>
            </a:r>
            <a:r>
              <a:rPr lang="zh-CN" altLang="en-US" dirty="0" smtClean="0"/>
              <a:t>；</a:t>
            </a:r>
            <a:endParaRPr lang="zh-CN" altLang="zh-CN" dirty="0"/>
          </a:p>
          <a:p>
            <a:pPr lvl="2"/>
            <a:r>
              <a:rPr lang="en-US" altLang="zh-CN" dirty="0"/>
              <a:t>(3</a:t>
            </a:r>
            <a:r>
              <a:rPr lang="en-US" altLang="zh-CN" dirty="0" smtClean="0"/>
              <a:t>)</a:t>
            </a:r>
            <a:r>
              <a:rPr lang="zh-CN" altLang="en-US" dirty="0" smtClean="0"/>
              <a:t>单击</a:t>
            </a:r>
            <a:r>
              <a:rPr lang="zh-CN" altLang="zh-CN" dirty="0" smtClean="0"/>
              <a:t>“</a:t>
            </a:r>
            <a:r>
              <a:rPr lang="zh-CN" altLang="zh-CN" dirty="0"/>
              <a:t>快速表格</a:t>
            </a:r>
            <a:r>
              <a:rPr lang="en-US" altLang="zh-CN" dirty="0"/>
              <a:t>…</a:t>
            </a:r>
            <a:r>
              <a:rPr lang="zh-CN" altLang="zh-CN" dirty="0"/>
              <a:t>”项，</a:t>
            </a:r>
            <a:r>
              <a:rPr lang="zh-CN" altLang="zh-CN" dirty="0" smtClean="0"/>
              <a:t>系统弹出“表格模板”</a:t>
            </a:r>
            <a:r>
              <a:rPr lang="zh-CN" altLang="zh-CN" dirty="0"/>
              <a:t>列表。从中选择满足要求或基本满足要求的表格，即在光标位置生成与选中模板一致的表格</a:t>
            </a:r>
            <a:r>
              <a:rPr lang="en-US" altLang="zh-CN" dirty="0"/>
              <a:t>(</a:t>
            </a:r>
            <a:r>
              <a:rPr lang="zh-CN" altLang="zh-CN" dirty="0"/>
              <a:t>有数据</a:t>
            </a:r>
            <a:r>
              <a:rPr lang="en-US" altLang="zh-CN" dirty="0" smtClean="0"/>
              <a:t>)</a:t>
            </a:r>
            <a:r>
              <a:rPr lang="zh-CN" altLang="zh-CN" dirty="0" smtClean="0"/>
              <a:t>。</a:t>
            </a:r>
            <a:endParaRPr lang="zh-CN" altLang="zh-CN" dirty="0"/>
          </a:p>
          <a:p>
            <a:pPr lvl="2"/>
            <a:r>
              <a:rPr lang="en-US" altLang="zh-CN" dirty="0"/>
              <a:t>(4) </a:t>
            </a:r>
            <a:r>
              <a:rPr lang="zh-CN" altLang="zh-CN" dirty="0" smtClean="0"/>
              <a:t>单击“</a:t>
            </a:r>
            <a:r>
              <a:rPr lang="en-US" altLang="zh-CN" dirty="0"/>
              <a:t>Excel</a:t>
            </a:r>
            <a:r>
              <a:rPr lang="zh-CN" altLang="zh-CN" dirty="0"/>
              <a:t>电子表格”项，系统将启动</a:t>
            </a:r>
            <a:r>
              <a:rPr lang="en-US" altLang="zh-CN" dirty="0"/>
              <a:t>Excel 2010</a:t>
            </a:r>
            <a:r>
              <a:rPr lang="zh-CN" altLang="zh-CN" dirty="0"/>
              <a:t>，并为在编文档创建一个空白工作表，用户只需从该</a:t>
            </a:r>
            <a:r>
              <a:rPr lang="en-US" altLang="zh-CN" dirty="0"/>
              <a:t>Excel</a:t>
            </a:r>
            <a:r>
              <a:rPr lang="zh-CN" altLang="zh-CN" dirty="0"/>
              <a:t>空白工作表中选择需要的单元区域，然后关闭该</a:t>
            </a:r>
            <a:r>
              <a:rPr lang="en-US" altLang="zh-CN" dirty="0"/>
              <a:t>Excel</a:t>
            </a:r>
            <a:r>
              <a:rPr lang="zh-CN" altLang="zh-CN" dirty="0" smtClean="0"/>
              <a:t>窗口即可</a:t>
            </a:r>
            <a:r>
              <a:rPr lang="zh-CN" altLang="en-US" dirty="0" smtClean="0"/>
              <a:t>。</a:t>
            </a:r>
            <a:endParaRPr lang="zh-CN" altLang="zh-CN"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708369"/>
            <a:ext cx="2825013" cy="5183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1723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．手动制表</a:t>
            </a:r>
            <a:endParaRPr lang="zh-CN" altLang="zh-CN" dirty="0"/>
          </a:p>
          <a:p>
            <a:pPr lvl="2"/>
            <a:r>
              <a:rPr lang="zh-CN" altLang="zh-CN" dirty="0"/>
              <a:t>绘制表格是</a:t>
            </a:r>
            <a:r>
              <a:rPr lang="en-US" altLang="zh-CN" dirty="0"/>
              <a:t>Word 2010</a:t>
            </a:r>
            <a:r>
              <a:rPr lang="zh-CN" altLang="zh-CN" dirty="0"/>
              <a:t>的另一种制表方法</a:t>
            </a:r>
            <a:r>
              <a:rPr lang="zh-CN" altLang="zh-CN" dirty="0" smtClean="0"/>
              <a:t>。</a:t>
            </a:r>
            <a:endParaRPr lang="zh-CN" altLang="zh-CN" dirty="0"/>
          </a:p>
          <a:p>
            <a:pPr lvl="2"/>
            <a:r>
              <a:rPr lang="zh-CN" altLang="zh-CN" dirty="0"/>
              <a:t>单击“插入”选项卡中</a:t>
            </a:r>
            <a:r>
              <a:rPr lang="zh-CN" altLang="zh-CN" dirty="0" smtClean="0"/>
              <a:t>的“绘制表格”按钮</a:t>
            </a:r>
            <a:r>
              <a:rPr lang="zh-CN" altLang="en-US" dirty="0" smtClean="0"/>
              <a:t>；</a:t>
            </a:r>
            <a:endParaRPr lang="en-US" altLang="zh-CN" dirty="0" smtClean="0"/>
          </a:p>
          <a:p>
            <a:pPr lvl="2"/>
            <a:r>
              <a:rPr lang="zh-CN" altLang="zh-CN" dirty="0" smtClean="0"/>
              <a:t>将</a:t>
            </a:r>
            <a:r>
              <a:rPr lang="zh-CN" altLang="zh-CN" dirty="0"/>
              <a:t>鼠标移到文档编辑区，指针即变成画笔</a:t>
            </a:r>
            <a:r>
              <a:rPr lang="zh-CN" altLang="zh-CN" dirty="0" smtClean="0"/>
              <a:t>形状</a:t>
            </a:r>
            <a:r>
              <a:rPr lang="zh-CN" altLang="en-US" dirty="0" smtClean="0"/>
              <a:t>；</a:t>
            </a:r>
            <a:endParaRPr lang="en-US" altLang="zh-CN" dirty="0" smtClean="0"/>
          </a:p>
          <a:p>
            <a:pPr lvl="2"/>
            <a:r>
              <a:rPr lang="zh-CN" altLang="zh-CN" dirty="0" smtClean="0"/>
              <a:t>移动画笔到</a:t>
            </a:r>
            <a:r>
              <a:rPr lang="zh-CN" altLang="zh-CN" dirty="0"/>
              <a:t>需要制表处</a:t>
            </a:r>
            <a:r>
              <a:rPr lang="zh-CN" altLang="zh-CN" dirty="0" smtClean="0"/>
              <a:t>，首先</a:t>
            </a:r>
            <a:r>
              <a:rPr lang="zh-CN" altLang="zh-CN" dirty="0"/>
              <a:t>要绘制表格外框线，然后再绘制内格</a:t>
            </a:r>
            <a:r>
              <a:rPr lang="zh-CN" altLang="zh-CN" dirty="0" smtClean="0"/>
              <a:t>线</a:t>
            </a:r>
            <a:r>
              <a:rPr lang="zh-CN" altLang="en-US" dirty="0" smtClean="0"/>
              <a:t>：</a:t>
            </a:r>
            <a:endParaRPr lang="en-US" altLang="zh-CN" dirty="0" smtClean="0"/>
          </a:p>
          <a:p>
            <a:pPr lvl="3"/>
            <a:r>
              <a:rPr lang="zh-CN" altLang="zh-CN" dirty="0" smtClean="0"/>
              <a:t>若</a:t>
            </a:r>
            <a:r>
              <a:rPr lang="zh-CN" altLang="zh-CN" dirty="0"/>
              <a:t>需要对绘制的表格进行修改时，可以单击“表格工具</a:t>
            </a:r>
            <a:r>
              <a:rPr lang="zh-CN" altLang="zh-CN" dirty="0" smtClean="0"/>
              <a:t>—设计</a:t>
            </a:r>
            <a:r>
              <a:rPr lang="zh-CN" altLang="zh-CN" dirty="0"/>
              <a:t>” 选项卡中“绘图边框”命令组中的</a:t>
            </a:r>
            <a:r>
              <a:rPr lang="en-US" altLang="zh-CN" dirty="0"/>
              <a:t>“</a:t>
            </a:r>
            <a:r>
              <a:rPr lang="zh-CN" altLang="zh-CN" dirty="0"/>
              <a:t>擦除</a:t>
            </a:r>
            <a:r>
              <a:rPr lang="en-US" altLang="zh-CN" dirty="0"/>
              <a:t>”</a:t>
            </a:r>
            <a:r>
              <a:rPr lang="zh-CN" altLang="zh-CN" dirty="0" smtClean="0"/>
              <a:t>按钮进行擦除</a:t>
            </a:r>
            <a:r>
              <a:rPr lang="zh-CN" altLang="en-US" dirty="0" smtClean="0"/>
              <a:t>；</a:t>
            </a:r>
            <a:endParaRPr lang="en-US" altLang="zh-CN" dirty="0" smtClean="0"/>
          </a:p>
          <a:p>
            <a:pPr lvl="3"/>
            <a:r>
              <a:rPr lang="zh-CN" altLang="zh-CN" dirty="0" smtClean="0"/>
              <a:t>在</a:t>
            </a:r>
            <a:r>
              <a:rPr lang="zh-CN" altLang="zh-CN" dirty="0"/>
              <a:t>该命令组还设置了一 </a:t>
            </a:r>
            <a:r>
              <a:rPr lang="zh-CN" altLang="zh-CN" dirty="0" smtClean="0"/>
              <a:t>组</a:t>
            </a:r>
            <a:r>
              <a:rPr lang="zh-CN" altLang="zh-CN" dirty="0"/>
              <a:t>常用的制表工具按钮，包括线型、线宽、颜色、底纹等供用户绘制表格时使用</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23610937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91" y="0"/>
            <a:ext cx="8756618" cy="446449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115616" y="4468796"/>
            <a:ext cx="7416824" cy="369332"/>
          </a:xfrm>
          <a:prstGeom prst="rect">
            <a:avLst/>
          </a:prstGeom>
        </p:spPr>
        <p:txBody>
          <a:bodyPr wrap="square">
            <a:spAutoFit/>
          </a:bodyPr>
          <a:lstStyle/>
          <a:p>
            <a:r>
              <a:rPr lang="zh-CN" altLang="zh-CN" dirty="0"/>
              <a:t>图</a:t>
            </a:r>
            <a:r>
              <a:rPr lang="en-US" altLang="zh-CN" dirty="0"/>
              <a:t>5-46 </a:t>
            </a:r>
            <a:r>
              <a:rPr lang="zh-CN" altLang="zh-CN" dirty="0"/>
              <a:t>插入表格对话框</a:t>
            </a:r>
            <a:r>
              <a:rPr lang="en-US" altLang="zh-CN" dirty="0"/>
              <a:t>               </a:t>
            </a:r>
            <a:r>
              <a:rPr lang="en-US" altLang="zh-CN" dirty="0" smtClean="0"/>
              <a:t>                             </a:t>
            </a:r>
            <a:r>
              <a:rPr lang="zh-CN" altLang="zh-CN" dirty="0" smtClean="0"/>
              <a:t>图</a:t>
            </a:r>
            <a:r>
              <a:rPr lang="en-US" altLang="zh-CN" dirty="0"/>
              <a:t>5-47  </a:t>
            </a:r>
            <a:r>
              <a:rPr lang="zh-CN" altLang="zh-CN" dirty="0"/>
              <a:t>“表格模板”列表</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5013176"/>
            <a:ext cx="8352928" cy="139968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603352" y="6412856"/>
            <a:ext cx="3937296" cy="369332"/>
          </a:xfrm>
          <a:prstGeom prst="rect">
            <a:avLst/>
          </a:prstGeom>
        </p:spPr>
        <p:txBody>
          <a:bodyPr wrap="none">
            <a:spAutoFit/>
          </a:bodyPr>
          <a:lstStyle/>
          <a:p>
            <a:r>
              <a:rPr lang="zh-CN" altLang="zh-CN" dirty="0"/>
              <a:t>图</a:t>
            </a:r>
            <a:r>
              <a:rPr lang="en-US" altLang="zh-CN" dirty="0"/>
              <a:t>5-48  </a:t>
            </a:r>
            <a:r>
              <a:rPr lang="zh-CN" altLang="zh-CN" dirty="0"/>
              <a:t>“表格工具——设计”选项卡</a:t>
            </a:r>
            <a:endParaRPr lang="zh-CN" altLang="en-US" dirty="0"/>
          </a:p>
        </p:txBody>
      </p:sp>
    </p:spTree>
    <p:extLst>
      <p:ext uri="{BB962C8B-B14F-4D97-AF65-F5344CB8AC3E}">
        <p14:creationId xmlns:p14="http://schemas.microsoft.com/office/powerpoint/2010/main" val="19223309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2</a:t>
            </a:r>
            <a:r>
              <a:rPr lang="zh-CN" altLang="zh-CN" b="1" dirty="0"/>
              <a:t>．</a:t>
            </a:r>
            <a:r>
              <a:rPr lang="en-US" altLang="zh-CN" b="1" dirty="0"/>
              <a:t>Microsoft Office 2010</a:t>
            </a:r>
            <a:r>
              <a:rPr lang="zh-CN" altLang="zh-CN" b="1" dirty="0"/>
              <a:t>的安装</a:t>
            </a:r>
            <a:endParaRPr lang="zh-CN" altLang="zh-CN" dirty="0"/>
          </a:p>
          <a:p>
            <a:pPr lvl="1"/>
            <a:r>
              <a:rPr lang="en-US" altLang="zh-CN" dirty="0"/>
              <a:t>(1)</a:t>
            </a:r>
            <a:r>
              <a:rPr lang="zh-CN" altLang="zh-CN" dirty="0" smtClean="0"/>
              <a:t>将</a:t>
            </a:r>
            <a:r>
              <a:rPr lang="en-US" altLang="zh-CN" dirty="0" smtClean="0"/>
              <a:t>Office </a:t>
            </a:r>
            <a:r>
              <a:rPr lang="en-US" altLang="zh-CN" dirty="0"/>
              <a:t>2010</a:t>
            </a:r>
            <a:r>
              <a:rPr lang="zh-CN" altLang="zh-CN" dirty="0"/>
              <a:t>安装光盘放入光驱，系统会自动运行其</a:t>
            </a:r>
            <a:r>
              <a:rPr lang="zh-CN" altLang="zh-CN" dirty="0" smtClean="0"/>
              <a:t>安装</a:t>
            </a:r>
            <a:r>
              <a:rPr lang="zh-CN" altLang="zh-CN" dirty="0"/>
              <a:t>向导</a:t>
            </a:r>
            <a:r>
              <a:rPr lang="zh-CN" altLang="zh-CN" dirty="0" smtClean="0"/>
              <a:t>程序；</a:t>
            </a:r>
            <a:endParaRPr lang="zh-CN" altLang="zh-CN" dirty="0"/>
          </a:p>
          <a:p>
            <a:pPr lvl="1"/>
            <a:r>
              <a:rPr lang="en-US" altLang="zh-CN" dirty="0"/>
              <a:t>(2)</a:t>
            </a:r>
            <a:r>
              <a:rPr lang="zh-CN" altLang="zh-CN" dirty="0"/>
              <a:t>当出现产品密钥窗口时，输入软件的序列</a:t>
            </a:r>
            <a:r>
              <a:rPr lang="zh-CN" altLang="zh-CN" dirty="0" smtClean="0"/>
              <a:t>号；</a:t>
            </a:r>
            <a:endParaRPr lang="zh-CN" altLang="zh-CN" dirty="0"/>
          </a:p>
          <a:p>
            <a:pPr lvl="1"/>
            <a:r>
              <a:rPr lang="en-US" altLang="zh-CN" dirty="0"/>
              <a:t>(3)</a:t>
            </a:r>
            <a:r>
              <a:rPr lang="zh-CN" altLang="zh-CN" dirty="0"/>
              <a:t>出现用户信息窗口，输入用户名、单位等个人</a:t>
            </a:r>
            <a:r>
              <a:rPr lang="zh-CN" altLang="zh-CN" dirty="0" smtClean="0"/>
              <a:t>信息；</a:t>
            </a:r>
            <a:endParaRPr lang="zh-CN" altLang="zh-CN" dirty="0"/>
          </a:p>
          <a:p>
            <a:pPr lvl="1"/>
            <a:r>
              <a:rPr lang="en-US" altLang="zh-CN" dirty="0"/>
              <a:t>(4)</a:t>
            </a:r>
            <a:r>
              <a:rPr lang="zh-CN" altLang="zh-CN" dirty="0"/>
              <a:t>出现</a:t>
            </a:r>
            <a:r>
              <a:rPr lang="en-US" altLang="zh-CN" dirty="0"/>
              <a:t>“</a:t>
            </a:r>
            <a:r>
              <a:rPr lang="zh-CN" altLang="zh-CN" dirty="0"/>
              <a:t>最终用户许可协议</a:t>
            </a:r>
            <a:r>
              <a:rPr lang="en-US" altLang="zh-CN" dirty="0"/>
              <a:t>”</a:t>
            </a:r>
            <a:r>
              <a:rPr lang="zh-CN" altLang="zh-CN" dirty="0"/>
              <a:t>界面时，选中</a:t>
            </a:r>
            <a:r>
              <a:rPr lang="en-US" altLang="zh-CN" dirty="0"/>
              <a:t>“</a:t>
            </a:r>
            <a:r>
              <a:rPr lang="zh-CN" altLang="zh-CN" dirty="0"/>
              <a:t>我</a:t>
            </a:r>
            <a:r>
              <a:rPr lang="zh-CN" altLang="zh-CN" dirty="0" smtClean="0"/>
              <a:t>接受</a:t>
            </a:r>
            <a:r>
              <a:rPr lang="en-US" altLang="zh-CN" dirty="0" smtClean="0"/>
              <a:t>”</a:t>
            </a:r>
            <a:r>
              <a:rPr lang="zh-CN" altLang="zh-CN" dirty="0" smtClean="0"/>
              <a:t>；</a:t>
            </a:r>
            <a:endParaRPr lang="zh-CN" altLang="zh-CN" dirty="0"/>
          </a:p>
          <a:p>
            <a:pPr lvl="1"/>
            <a:r>
              <a:rPr lang="en-US" altLang="zh-CN" dirty="0"/>
              <a:t>(5)</a:t>
            </a:r>
            <a:r>
              <a:rPr lang="zh-CN" altLang="zh-CN" dirty="0"/>
              <a:t>选择安装类型</a:t>
            </a:r>
            <a:r>
              <a:rPr lang="zh-CN" altLang="zh-CN" dirty="0" smtClean="0"/>
              <a:t>，一般</a:t>
            </a:r>
            <a:r>
              <a:rPr lang="zh-CN" altLang="zh-CN" dirty="0"/>
              <a:t>选择默认的典型安装</a:t>
            </a:r>
            <a:r>
              <a:rPr lang="zh-CN" altLang="zh-CN" dirty="0" smtClean="0"/>
              <a:t>方式</a:t>
            </a:r>
            <a:r>
              <a:rPr lang="en-US" altLang="zh-CN" dirty="0" smtClean="0"/>
              <a:t>;</a:t>
            </a:r>
            <a:endParaRPr lang="zh-CN" altLang="zh-CN" dirty="0"/>
          </a:p>
          <a:p>
            <a:pPr lvl="1"/>
            <a:r>
              <a:rPr lang="en-US" altLang="zh-CN" dirty="0"/>
              <a:t>(6</a:t>
            </a:r>
            <a:r>
              <a:rPr lang="en-US" altLang="zh-CN" dirty="0" smtClean="0"/>
              <a:t>)</a:t>
            </a:r>
            <a:r>
              <a:rPr lang="zh-CN" altLang="zh-CN" dirty="0" smtClean="0"/>
              <a:t>提示</a:t>
            </a:r>
            <a:r>
              <a:rPr lang="zh-CN" altLang="zh-CN" dirty="0"/>
              <a:t>你安装程序准备就绪，将开始安装</a:t>
            </a:r>
            <a:r>
              <a:rPr lang="en-US" altLang="zh-CN" dirty="0"/>
              <a:t>Office 2010</a:t>
            </a:r>
            <a:r>
              <a:rPr lang="zh-CN" altLang="zh-CN" dirty="0"/>
              <a:t>；</a:t>
            </a:r>
          </a:p>
          <a:p>
            <a:pPr lvl="1"/>
            <a:r>
              <a:rPr lang="en-US" altLang="zh-CN" dirty="0"/>
              <a:t>(7)</a:t>
            </a:r>
            <a:r>
              <a:rPr lang="zh-CN" altLang="zh-CN" dirty="0"/>
              <a:t>安装完成</a:t>
            </a:r>
            <a:r>
              <a:rPr lang="zh-CN" altLang="zh-CN" dirty="0" smtClean="0"/>
              <a:t>后，</a:t>
            </a:r>
            <a:r>
              <a:rPr lang="zh-CN" altLang="zh-CN" dirty="0"/>
              <a:t>单击</a:t>
            </a:r>
            <a:r>
              <a:rPr lang="en-US" altLang="zh-CN" dirty="0"/>
              <a:t>“</a:t>
            </a:r>
            <a:r>
              <a:rPr lang="zh-CN" altLang="zh-CN" dirty="0"/>
              <a:t>完成</a:t>
            </a:r>
            <a:r>
              <a:rPr lang="en-US" altLang="zh-CN" dirty="0"/>
              <a:t>”</a:t>
            </a:r>
            <a:r>
              <a:rPr lang="zh-CN" altLang="zh-CN" dirty="0"/>
              <a:t>按钮即</a:t>
            </a:r>
            <a:r>
              <a:rPr lang="zh-CN" altLang="zh-CN" dirty="0" smtClean="0"/>
              <a:t>可</a:t>
            </a:r>
            <a:r>
              <a:rPr lang="zh-CN" altLang="en-US" dirty="0" smtClean="0"/>
              <a:t>，</a:t>
            </a:r>
            <a:r>
              <a:rPr lang="zh-CN" altLang="zh-CN" dirty="0" smtClean="0"/>
              <a:t>就可开始</a:t>
            </a:r>
            <a:r>
              <a:rPr lang="zh-CN" altLang="zh-CN" dirty="0"/>
              <a:t>使用</a:t>
            </a:r>
            <a:r>
              <a:rPr lang="en-US" altLang="zh-CN" dirty="0" smtClean="0"/>
              <a:t>Office</a:t>
            </a:r>
            <a:r>
              <a:rPr lang="zh-CN" altLang="zh-CN" dirty="0" smtClean="0"/>
              <a:t>。</a:t>
            </a:r>
            <a:endParaRPr lang="zh-CN" altLang="zh-CN" dirty="0"/>
          </a:p>
          <a:p>
            <a:pPr lvl="1"/>
            <a:endParaRPr lang="zh-CN" altLang="en-US" dirty="0"/>
          </a:p>
        </p:txBody>
      </p:sp>
      <p:sp>
        <p:nvSpPr>
          <p:cNvPr id="3" name="标题 2"/>
          <p:cNvSpPr>
            <a:spLocks noGrp="1"/>
          </p:cNvSpPr>
          <p:nvPr>
            <p:ph type="title"/>
          </p:nvPr>
        </p:nvSpPr>
        <p:spPr/>
        <p:txBody>
          <a:bodyPr>
            <a:normAutofit fontScale="90000"/>
          </a:bodyPr>
          <a:lstStyle/>
          <a:p>
            <a:r>
              <a:rPr lang="en-US" altLang="zh-CN" b="1" dirty="0"/>
              <a:t>5.1 Microsoft Office 2010</a:t>
            </a:r>
            <a:r>
              <a:rPr lang="zh-CN" altLang="zh-CN" b="1" dirty="0"/>
              <a:t>系统及安装</a:t>
            </a:r>
            <a:endParaRPr lang="zh-CN" altLang="en-US" dirty="0"/>
          </a:p>
        </p:txBody>
      </p:sp>
    </p:spTree>
    <p:extLst>
      <p:ext uri="{BB962C8B-B14F-4D97-AF65-F5344CB8AC3E}">
        <p14:creationId xmlns:p14="http://schemas.microsoft.com/office/powerpoint/2010/main" val="647250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948405" cy="4182534"/>
          </a:xfrm>
        </p:spPr>
        <p:txBody>
          <a:bodyPr>
            <a:normAutofit fontScale="92500" lnSpcReduction="10000"/>
          </a:bodyPr>
          <a:lstStyle/>
          <a:p>
            <a:r>
              <a:rPr lang="en-US" altLang="zh-CN" b="1" dirty="0"/>
              <a:t>5.6.2</a:t>
            </a:r>
            <a:r>
              <a:rPr lang="zh-CN" altLang="zh-CN" b="1" dirty="0"/>
              <a:t>编辑表格</a:t>
            </a:r>
          </a:p>
          <a:p>
            <a:pPr lvl="1"/>
            <a:r>
              <a:rPr lang="en-US" altLang="zh-CN" b="1" dirty="0" smtClean="0"/>
              <a:t>1</a:t>
            </a:r>
            <a:r>
              <a:rPr lang="zh-CN" altLang="zh-CN" b="1" dirty="0"/>
              <a:t>．表格单元及整表的选定</a:t>
            </a:r>
            <a:endParaRPr lang="zh-CN" altLang="zh-CN" dirty="0"/>
          </a:p>
          <a:p>
            <a:pPr lvl="2"/>
            <a:r>
              <a:rPr lang="zh-CN" altLang="zh-CN" b="1" dirty="0" smtClean="0"/>
              <a:t>单元格</a:t>
            </a:r>
            <a:r>
              <a:rPr lang="zh-CN" altLang="zh-CN" b="1" dirty="0"/>
              <a:t>的选定：</a:t>
            </a:r>
            <a:r>
              <a:rPr lang="zh-CN" altLang="zh-CN" dirty="0"/>
              <a:t>将鼠标移到单元格内部的左侧</a:t>
            </a:r>
            <a:r>
              <a:rPr lang="zh-CN" altLang="zh-CN" dirty="0" smtClean="0"/>
              <a:t>，单击</a:t>
            </a:r>
            <a:r>
              <a:rPr lang="zh-CN" altLang="en-US" dirty="0" smtClean="0"/>
              <a:t>即</a:t>
            </a:r>
            <a:r>
              <a:rPr lang="zh-CN" altLang="zh-CN" dirty="0" smtClean="0"/>
              <a:t>可</a:t>
            </a:r>
            <a:r>
              <a:rPr lang="zh-CN" altLang="en-US" dirty="0" smtClean="0"/>
              <a:t>；</a:t>
            </a:r>
            <a:endParaRPr lang="en-US" altLang="zh-CN" dirty="0" smtClean="0"/>
          </a:p>
          <a:p>
            <a:pPr lvl="2"/>
            <a:r>
              <a:rPr lang="zh-CN" altLang="en-US" b="1" dirty="0" smtClean="0"/>
              <a:t>单元格区域的选定：</a:t>
            </a:r>
            <a:r>
              <a:rPr lang="zh-CN" altLang="zh-CN" dirty="0" smtClean="0"/>
              <a:t>按住</a:t>
            </a:r>
            <a:r>
              <a:rPr lang="zh-CN" altLang="zh-CN" dirty="0"/>
              <a:t>鼠标左键拖动可以选定多个单元格。</a:t>
            </a:r>
          </a:p>
          <a:p>
            <a:pPr lvl="2"/>
            <a:r>
              <a:rPr lang="zh-CN" altLang="zh-CN" b="1" dirty="0"/>
              <a:t>表行的选定：</a:t>
            </a:r>
            <a:r>
              <a:rPr lang="zh-CN" altLang="zh-CN" dirty="0"/>
              <a:t>鼠标移到页左选定栏</a:t>
            </a:r>
            <a:r>
              <a:rPr lang="zh-CN" altLang="zh-CN" dirty="0" smtClean="0"/>
              <a:t>，单击</a:t>
            </a:r>
            <a:r>
              <a:rPr lang="zh-CN" altLang="zh-CN" dirty="0"/>
              <a:t>可以选定</a:t>
            </a:r>
            <a:r>
              <a:rPr lang="zh-CN" altLang="zh-CN" dirty="0" smtClean="0"/>
              <a:t>一行</a:t>
            </a:r>
            <a:r>
              <a:rPr lang="zh-CN" altLang="en-US" dirty="0" smtClean="0"/>
              <a:t>；</a:t>
            </a:r>
            <a:endParaRPr lang="en-US" altLang="zh-CN" dirty="0" smtClean="0"/>
          </a:p>
          <a:p>
            <a:pPr lvl="2"/>
            <a:r>
              <a:rPr lang="zh-CN" altLang="zh-CN" b="1" dirty="0" smtClean="0"/>
              <a:t>表</a:t>
            </a:r>
            <a:r>
              <a:rPr lang="zh-CN" altLang="en-US" b="1" dirty="0" smtClean="0"/>
              <a:t>多</a:t>
            </a:r>
            <a:r>
              <a:rPr lang="zh-CN" altLang="zh-CN" b="1" dirty="0" smtClean="0"/>
              <a:t>行</a:t>
            </a:r>
            <a:r>
              <a:rPr lang="zh-CN" altLang="zh-CN" b="1" dirty="0"/>
              <a:t>的选定：</a:t>
            </a:r>
            <a:r>
              <a:rPr lang="zh-CN" altLang="zh-CN" dirty="0"/>
              <a:t>鼠标移到页左选定栏</a:t>
            </a:r>
            <a:r>
              <a:rPr lang="zh-CN" altLang="zh-CN" dirty="0" smtClean="0"/>
              <a:t>，向上</a:t>
            </a:r>
            <a:r>
              <a:rPr lang="zh-CN" altLang="zh-CN" dirty="0"/>
              <a:t>或向下</a:t>
            </a:r>
            <a:r>
              <a:rPr lang="zh-CN" altLang="zh-CN" dirty="0" smtClean="0"/>
              <a:t>拖</a:t>
            </a:r>
            <a:r>
              <a:rPr lang="zh-CN" altLang="en-US" dirty="0" smtClean="0"/>
              <a:t>动</a:t>
            </a:r>
            <a:r>
              <a:rPr lang="zh-CN" altLang="zh-CN" dirty="0" smtClean="0"/>
              <a:t>可选定</a:t>
            </a:r>
            <a:r>
              <a:rPr lang="zh-CN" altLang="zh-CN" dirty="0"/>
              <a:t>多</a:t>
            </a:r>
            <a:r>
              <a:rPr lang="zh-CN" altLang="zh-CN" dirty="0" smtClean="0"/>
              <a:t>行</a:t>
            </a:r>
            <a:r>
              <a:rPr lang="zh-CN" altLang="en-US" dirty="0" smtClean="0"/>
              <a:t>；</a:t>
            </a:r>
            <a:endParaRPr lang="zh-CN" altLang="zh-CN" dirty="0"/>
          </a:p>
          <a:p>
            <a:pPr lvl="2"/>
            <a:r>
              <a:rPr lang="zh-CN" altLang="zh-CN" b="1" dirty="0"/>
              <a:t>表列的选定：</a:t>
            </a:r>
            <a:r>
              <a:rPr lang="zh-CN" altLang="zh-CN" dirty="0"/>
              <a:t>将鼠标移至表格的顶端</a:t>
            </a:r>
            <a:r>
              <a:rPr lang="zh-CN" altLang="zh-CN" dirty="0" smtClean="0"/>
              <a:t>，在</a:t>
            </a:r>
            <a:r>
              <a:rPr lang="zh-CN" altLang="zh-CN" dirty="0"/>
              <a:t>某列上单击可以选定一列，按住鼠标向左或向右拖动，可以选定多</a:t>
            </a:r>
            <a:r>
              <a:rPr lang="zh-CN" altLang="zh-CN" dirty="0" smtClean="0"/>
              <a:t>列</a:t>
            </a:r>
            <a:r>
              <a:rPr lang="zh-CN" altLang="en-US" dirty="0" smtClean="0"/>
              <a:t>；</a:t>
            </a:r>
            <a:endParaRPr lang="zh-CN" altLang="zh-CN" dirty="0"/>
          </a:p>
          <a:p>
            <a:pPr lvl="2"/>
            <a:r>
              <a:rPr lang="zh-CN" altLang="zh-CN" b="1" dirty="0"/>
              <a:t>表中矩形块的选定：</a:t>
            </a:r>
            <a:r>
              <a:rPr lang="zh-CN" altLang="zh-CN" dirty="0"/>
              <a:t>按住鼠标左键从矩形块的左上角向右下角拖动，鼠标扫过的区域即被</a:t>
            </a:r>
            <a:r>
              <a:rPr lang="zh-CN" altLang="zh-CN" dirty="0" smtClean="0"/>
              <a:t>选中</a:t>
            </a:r>
            <a:r>
              <a:rPr lang="zh-CN" altLang="en-US" dirty="0" smtClean="0"/>
              <a:t>；</a:t>
            </a:r>
            <a:endParaRPr lang="zh-CN" altLang="zh-CN" dirty="0"/>
          </a:p>
          <a:p>
            <a:pPr lvl="2"/>
            <a:r>
              <a:rPr lang="zh-CN" altLang="zh-CN" b="1" dirty="0"/>
              <a:t>整表选定：</a:t>
            </a:r>
            <a:r>
              <a:rPr lang="zh-CN" altLang="zh-CN" dirty="0"/>
              <a:t>当鼠标指针移向表格内，在表格外的左上角会</a:t>
            </a:r>
            <a:r>
              <a:rPr lang="zh-CN" altLang="zh-CN" dirty="0" smtClean="0"/>
              <a:t>出现</a:t>
            </a:r>
            <a:r>
              <a:rPr lang="en-US" altLang="zh-CN" dirty="0" smtClean="0"/>
              <a:t>“</a:t>
            </a:r>
            <a:r>
              <a:rPr lang="zh-CN" altLang="zh-CN" dirty="0"/>
              <a:t>全选</a:t>
            </a:r>
            <a:r>
              <a:rPr lang="en-US" altLang="zh-CN" dirty="0"/>
              <a:t>”</a:t>
            </a:r>
            <a:r>
              <a:rPr lang="zh-CN" altLang="zh-CN" dirty="0"/>
              <a:t>按钮，单击它可以选定整个表格</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7077250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228325" cy="4182534"/>
          </a:xfrm>
        </p:spPr>
        <p:txBody>
          <a:bodyPr>
            <a:normAutofit lnSpcReduction="10000"/>
          </a:bodyPr>
          <a:lstStyle/>
          <a:p>
            <a:pPr lvl="1"/>
            <a:r>
              <a:rPr lang="en-US" altLang="zh-CN" b="1" dirty="0"/>
              <a:t>2</a:t>
            </a:r>
            <a:r>
              <a:rPr lang="zh-CN" altLang="zh-CN" b="1" dirty="0"/>
              <a:t>．表格行、列的插入</a:t>
            </a:r>
            <a:r>
              <a:rPr lang="en-US" altLang="zh-CN" b="1" dirty="0"/>
              <a:t>	</a:t>
            </a:r>
            <a:endParaRPr lang="zh-CN" altLang="zh-CN" dirty="0"/>
          </a:p>
          <a:p>
            <a:pPr lvl="2"/>
            <a:r>
              <a:rPr lang="zh-CN" altLang="zh-CN" dirty="0" smtClean="0"/>
              <a:t>只要</a:t>
            </a:r>
            <a:r>
              <a:rPr lang="zh-CN" altLang="zh-CN" dirty="0"/>
              <a:t>将光标定位于表格的任何部位，系统将呈现“表格工具”选项卡，点击其中的“布局”选项卡，即可呈现“表格工具——布局”选项卡的全部功能</a:t>
            </a:r>
            <a:r>
              <a:rPr lang="zh-CN" altLang="zh-CN" dirty="0" smtClean="0"/>
              <a:t>按钮。</a:t>
            </a:r>
            <a:endParaRPr lang="en-US" altLang="zh-CN" dirty="0" smtClean="0"/>
          </a:p>
          <a:p>
            <a:pPr lvl="2"/>
            <a:r>
              <a:rPr lang="en-US" altLang="zh-CN" dirty="0"/>
              <a:t>(1</a:t>
            </a:r>
            <a:r>
              <a:rPr lang="en-US" altLang="zh-CN" dirty="0" smtClean="0"/>
              <a:t>)</a:t>
            </a:r>
            <a:r>
              <a:rPr lang="zh-CN" altLang="zh-CN" dirty="0" smtClean="0"/>
              <a:t>选定</a:t>
            </a:r>
            <a:r>
              <a:rPr lang="zh-CN" altLang="zh-CN" dirty="0"/>
              <a:t>一个或多个单元格</a:t>
            </a:r>
            <a:r>
              <a:rPr lang="en-US" altLang="zh-CN" dirty="0"/>
              <a:t>(</a:t>
            </a:r>
            <a:r>
              <a:rPr lang="zh-CN" altLang="zh-CN" dirty="0"/>
              <a:t>或行、列</a:t>
            </a:r>
            <a:r>
              <a:rPr lang="en-US" altLang="zh-CN" dirty="0"/>
              <a:t>)</a:t>
            </a:r>
            <a:r>
              <a:rPr lang="zh-CN" altLang="zh-CN" dirty="0"/>
              <a:t>，</a:t>
            </a:r>
            <a:r>
              <a:rPr lang="zh-CN" altLang="zh-CN" dirty="0" smtClean="0"/>
              <a:t>点击“在上方插入”</a:t>
            </a:r>
            <a:r>
              <a:rPr lang="zh-CN" altLang="zh-CN" dirty="0"/>
              <a:t>或“在下方插入”或“在左侧插入”或“在右侧插入”按钮即可完成插入一行或插入一列的</a:t>
            </a:r>
            <a:r>
              <a:rPr lang="zh-CN" altLang="zh-CN" dirty="0" smtClean="0"/>
              <a:t>操作</a:t>
            </a:r>
            <a:r>
              <a:rPr lang="zh-CN" altLang="en-US" dirty="0" smtClean="0"/>
              <a:t>；</a:t>
            </a:r>
            <a:endParaRPr lang="zh-CN" altLang="zh-CN" dirty="0"/>
          </a:p>
          <a:p>
            <a:pPr lvl="2"/>
            <a:r>
              <a:rPr lang="en-US" altLang="zh-CN" dirty="0"/>
              <a:t>(2) </a:t>
            </a:r>
            <a:r>
              <a:rPr lang="zh-CN" altLang="zh-CN" dirty="0" smtClean="0"/>
              <a:t>选定</a:t>
            </a:r>
            <a:r>
              <a:rPr lang="zh-CN" altLang="zh-CN" dirty="0"/>
              <a:t>一个或多个单元格</a:t>
            </a:r>
            <a:r>
              <a:rPr lang="en-US" altLang="zh-CN" dirty="0"/>
              <a:t>(</a:t>
            </a:r>
            <a:r>
              <a:rPr lang="zh-CN" altLang="zh-CN" dirty="0"/>
              <a:t>或行、列</a:t>
            </a:r>
            <a:r>
              <a:rPr lang="en-US" altLang="zh-CN" dirty="0"/>
              <a:t>)</a:t>
            </a:r>
            <a:r>
              <a:rPr lang="zh-CN" altLang="zh-CN" dirty="0" smtClean="0"/>
              <a:t>，在快捷</a:t>
            </a:r>
            <a:r>
              <a:rPr lang="zh-CN" altLang="zh-CN" dirty="0"/>
              <a:t>菜单中选择“插入”项，从其子菜单中可以选择</a:t>
            </a:r>
            <a:r>
              <a:rPr lang="en-US" altLang="zh-CN" dirty="0"/>
              <a:t>“</a:t>
            </a:r>
            <a:r>
              <a:rPr lang="zh-CN" altLang="zh-CN" dirty="0"/>
              <a:t>行</a:t>
            </a:r>
            <a:r>
              <a:rPr lang="en-US" altLang="zh-CN" dirty="0"/>
              <a:t>(</a:t>
            </a:r>
            <a:r>
              <a:rPr lang="zh-CN" altLang="zh-CN" dirty="0"/>
              <a:t>在上方</a:t>
            </a:r>
            <a:r>
              <a:rPr lang="en-US" altLang="zh-CN" dirty="0"/>
              <a:t>)”</a:t>
            </a:r>
            <a:r>
              <a:rPr lang="zh-CN" altLang="zh-CN" dirty="0"/>
              <a:t>或</a:t>
            </a:r>
            <a:r>
              <a:rPr lang="en-US" altLang="zh-CN" dirty="0"/>
              <a:t>“</a:t>
            </a:r>
            <a:r>
              <a:rPr lang="zh-CN" altLang="zh-CN" dirty="0"/>
              <a:t>行</a:t>
            </a:r>
            <a:r>
              <a:rPr lang="en-US" altLang="zh-CN" dirty="0"/>
              <a:t>(</a:t>
            </a:r>
            <a:r>
              <a:rPr lang="zh-CN" altLang="zh-CN" dirty="0"/>
              <a:t>在下方</a:t>
            </a:r>
            <a:r>
              <a:rPr lang="en-US" altLang="zh-CN" dirty="0"/>
              <a:t>)”</a:t>
            </a:r>
            <a:r>
              <a:rPr lang="zh-CN" altLang="zh-CN" dirty="0"/>
              <a:t>命令插入；如果是插入列，可以选择</a:t>
            </a:r>
            <a:r>
              <a:rPr lang="en-US" altLang="zh-CN" dirty="0"/>
              <a:t>“</a:t>
            </a:r>
            <a:r>
              <a:rPr lang="zh-CN" altLang="zh-CN" dirty="0"/>
              <a:t>列</a:t>
            </a:r>
            <a:r>
              <a:rPr lang="en-US" altLang="zh-CN" dirty="0"/>
              <a:t>(</a:t>
            </a:r>
            <a:r>
              <a:rPr lang="zh-CN" altLang="zh-CN" dirty="0"/>
              <a:t>在左侧</a:t>
            </a:r>
            <a:r>
              <a:rPr lang="en-US" altLang="zh-CN" dirty="0"/>
              <a:t>)”</a:t>
            </a:r>
            <a:r>
              <a:rPr lang="zh-CN" altLang="zh-CN" dirty="0"/>
              <a:t>或</a:t>
            </a:r>
            <a:r>
              <a:rPr lang="en-US" altLang="zh-CN" dirty="0"/>
              <a:t>“</a:t>
            </a:r>
            <a:r>
              <a:rPr lang="zh-CN" altLang="zh-CN" dirty="0"/>
              <a:t>列</a:t>
            </a:r>
            <a:r>
              <a:rPr lang="en-US" altLang="zh-CN" dirty="0"/>
              <a:t>(</a:t>
            </a:r>
            <a:r>
              <a:rPr lang="zh-CN" altLang="zh-CN" dirty="0"/>
              <a:t>在右侧</a:t>
            </a:r>
            <a:r>
              <a:rPr lang="en-US" altLang="zh-CN" dirty="0"/>
              <a:t>)”</a:t>
            </a:r>
            <a:r>
              <a:rPr lang="zh-CN" altLang="zh-CN" dirty="0"/>
              <a:t>命令；如果要插入的是单元格，则选择</a:t>
            </a:r>
            <a:r>
              <a:rPr lang="en-US" altLang="zh-CN" dirty="0"/>
              <a:t>“</a:t>
            </a:r>
            <a:r>
              <a:rPr lang="zh-CN" altLang="zh-CN" dirty="0"/>
              <a:t>插入单元格</a:t>
            </a:r>
            <a:r>
              <a:rPr lang="en-US" altLang="zh-CN" dirty="0"/>
              <a:t>...”</a:t>
            </a:r>
            <a:r>
              <a:rPr lang="zh-CN" altLang="zh-CN" dirty="0"/>
              <a:t>项，在弹出的</a:t>
            </a:r>
            <a:r>
              <a:rPr lang="en-US" altLang="zh-CN" dirty="0"/>
              <a:t>“</a:t>
            </a:r>
            <a:r>
              <a:rPr lang="zh-CN" altLang="zh-CN" dirty="0"/>
              <a:t>插入单元格</a:t>
            </a:r>
            <a:r>
              <a:rPr lang="en-US" altLang="zh-CN" dirty="0"/>
              <a:t>”</a:t>
            </a:r>
            <a:r>
              <a:rPr lang="zh-CN" altLang="zh-CN" dirty="0"/>
              <a:t>对话框中进行设定</a:t>
            </a:r>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5526910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78359"/>
            <a:ext cx="3960440" cy="4736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8244" y="3075174"/>
            <a:ext cx="3474236" cy="280895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286000" y="5877272"/>
            <a:ext cx="6606480" cy="369332"/>
          </a:xfrm>
          <a:prstGeom prst="rect">
            <a:avLst/>
          </a:prstGeom>
        </p:spPr>
        <p:txBody>
          <a:bodyPr wrap="square">
            <a:spAutoFit/>
          </a:bodyPr>
          <a:lstStyle/>
          <a:p>
            <a:r>
              <a:rPr lang="zh-CN" altLang="en-US" dirty="0"/>
              <a:t>图</a:t>
            </a:r>
            <a:r>
              <a:rPr lang="en-US" altLang="zh-CN" dirty="0"/>
              <a:t>5-50 </a:t>
            </a:r>
            <a:r>
              <a:rPr lang="zh-CN" altLang="en-US" dirty="0"/>
              <a:t>表格插入的快捷菜单              图</a:t>
            </a:r>
            <a:r>
              <a:rPr lang="en-US" altLang="zh-CN" dirty="0"/>
              <a:t>5-51 “</a:t>
            </a:r>
            <a:r>
              <a:rPr lang="zh-CN" altLang="en-US" dirty="0"/>
              <a:t>插入单元格”对话框</a:t>
            </a:r>
          </a:p>
        </p:txBody>
      </p:sp>
    </p:spTree>
    <p:extLst>
      <p:ext uri="{BB962C8B-B14F-4D97-AF65-F5344CB8AC3E}">
        <p14:creationId xmlns:p14="http://schemas.microsoft.com/office/powerpoint/2010/main" val="21988227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228325" cy="3489838"/>
          </a:xfrm>
        </p:spPr>
        <p:txBody>
          <a:bodyPr>
            <a:normAutofit lnSpcReduction="10000"/>
          </a:bodyPr>
          <a:lstStyle/>
          <a:p>
            <a:pPr lvl="1"/>
            <a:r>
              <a:rPr lang="en-US" altLang="zh-CN" b="1" dirty="0"/>
              <a:t>3</a:t>
            </a:r>
            <a:r>
              <a:rPr lang="zh-CN" altLang="en-US" b="1" dirty="0"/>
              <a:t>．表格行、列、单元格的删除</a:t>
            </a:r>
          </a:p>
          <a:p>
            <a:pPr lvl="2"/>
            <a:r>
              <a:rPr lang="en-US" altLang="zh-CN" dirty="0" smtClean="0"/>
              <a:t>(</a:t>
            </a:r>
            <a:r>
              <a:rPr lang="en-US" altLang="zh-CN" dirty="0"/>
              <a:t>1)</a:t>
            </a:r>
            <a:r>
              <a:rPr lang="zh-CN" altLang="en-US" dirty="0"/>
              <a:t>在要删除行或列的位置，选定一个或多个单元格</a:t>
            </a:r>
            <a:r>
              <a:rPr lang="en-US" altLang="zh-CN" dirty="0"/>
              <a:t>(</a:t>
            </a:r>
            <a:r>
              <a:rPr lang="zh-CN" altLang="en-US" dirty="0"/>
              <a:t>或行、列</a:t>
            </a:r>
            <a:r>
              <a:rPr lang="en-US" altLang="zh-CN" dirty="0"/>
              <a:t>)</a:t>
            </a:r>
            <a:r>
              <a:rPr lang="zh-CN" altLang="en-US" dirty="0"/>
              <a:t>，点击“表格工具</a:t>
            </a:r>
            <a:r>
              <a:rPr lang="en-US" altLang="zh-CN" dirty="0"/>
              <a:t>——</a:t>
            </a:r>
            <a:r>
              <a:rPr lang="zh-CN" altLang="en-US" dirty="0"/>
              <a:t>布局”选项卡</a:t>
            </a:r>
            <a:r>
              <a:rPr lang="zh-CN" altLang="en-US" dirty="0" smtClean="0"/>
              <a:t>中的</a:t>
            </a:r>
            <a:r>
              <a:rPr lang="zh-CN" altLang="en-US" dirty="0"/>
              <a:t>“删除”按钮，在弹出的功能项中选择相应的功能即可完成删除一行或一列，若删除单元格还要在对话框中作进一步选择操作。</a:t>
            </a:r>
          </a:p>
          <a:p>
            <a:pPr lvl="2"/>
            <a:r>
              <a:rPr lang="en-US" altLang="zh-CN" dirty="0"/>
              <a:t>(2) </a:t>
            </a:r>
            <a:r>
              <a:rPr lang="zh-CN" altLang="en-US" dirty="0"/>
              <a:t>在要删除行或列的位置</a:t>
            </a:r>
            <a:r>
              <a:rPr lang="zh-CN" altLang="en-US" dirty="0" smtClean="0"/>
              <a:t>，右</a:t>
            </a:r>
            <a:r>
              <a:rPr lang="zh-CN" altLang="en-US" dirty="0"/>
              <a:t>击，</a:t>
            </a:r>
            <a:r>
              <a:rPr lang="zh-CN" altLang="en-US" dirty="0" smtClean="0"/>
              <a:t>在快捷</a:t>
            </a:r>
            <a:r>
              <a:rPr lang="zh-CN" altLang="en-US" dirty="0"/>
              <a:t>菜单中选择“删除单元格</a:t>
            </a:r>
            <a:r>
              <a:rPr lang="en-US" altLang="zh-CN" dirty="0"/>
              <a:t>…”</a:t>
            </a:r>
            <a:r>
              <a:rPr lang="zh-CN" altLang="en-US" dirty="0"/>
              <a:t>项，从弹出的对话框中选择单元格删除或删除一行或删除一列；若选定的是整个表格</a:t>
            </a:r>
            <a:r>
              <a:rPr lang="zh-CN" altLang="en-US" dirty="0" smtClean="0"/>
              <a:t>，按</a:t>
            </a:r>
            <a:r>
              <a:rPr lang="en-US" altLang="zh-CN" dirty="0" smtClean="0"/>
              <a:t>Backspace</a:t>
            </a:r>
            <a:r>
              <a:rPr lang="zh-CN" altLang="en-US" dirty="0" smtClean="0"/>
              <a:t>键；或右</a:t>
            </a:r>
            <a:r>
              <a:rPr lang="zh-CN" altLang="en-US" dirty="0"/>
              <a:t>击，在弹出的快捷菜单中选择“删除表格”项，即删除整个表格。</a:t>
            </a:r>
          </a:p>
          <a:p>
            <a:pPr lvl="1"/>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9697024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4</a:t>
            </a:r>
            <a:r>
              <a:rPr lang="zh-CN" altLang="en-US" b="1" dirty="0"/>
              <a:t>．表格高度、宽度的调整</a:t>
            </a:r>
          </a:p>
          <a:p>
            <a:pPr lvl="2"/>
            <a:r>
              <a:rPr lang="en-US" altLang="zh-CN" b="1" dirty="0" smtClean="0"/>
              <a:t>(</a:t>
            </a:r>
            <a:r>
              <a:rPr lang="en-US" altLang="zh-CN" b="1" dirty="0"/>
              <a:t>1)</a:t>
            </a:r>
            <a:r>
              <a:rPr lang="zh-CN" altLang="en-US" b="1" dirty="0"/>
              <a:t>用鼠标调整行高或列宽</a:t>
            </a:r>
          </a:p>
          <a:p>
            <a:pPr lvl="3"/>
            <a:r>
              <a:rPr lang="zh-CN" altLang="en-US" dirty="0"/>
              <a:t>将鼠标指针移到要调整行高的行线上，按住鼠标左键</a:t>
            </a:r>
            <a:r>
              <a:rPr lang="zh-CN" altLang="en-US" dirty="0" smtClean="0"/>
              <a:t>，行</a:t>
            </a:r>
            <a:r>
              <a:rPr lang="zh-CN" altLang="en-US" dirty="0"/>
              <a:t>线上出现一条虚线，按住鼠标左键拖至需要的位置即可</a:t>
            </a:r>
            <a:r>
              <a:rPr lang="zh-CN" altLang="en-US" dirty="0" smtClean="0"/>
              <a:t>；</a:t>
            </a:r>
            <a:endParaRPr lang="en-US" altLang="zh-CN" dirty="0" smtClean="0"/>
          </a:p>
          <a:p>
            <a:pPr lvl="3"/>
            <a:r>
              <a:rPr lang="zh-CN" altLang="en-US" dirty="0" smtClean="0"/>
              <a:t>将</a:t>
            </a:r>
            <a:r>
              <a:rPr lang="zh-CN" altLang="en-US" dirty="0"/>
              <a:t>鼠标移到要调整列宽的列线上，按住鼠标左键</a:t>
            </a:r>
            <a:r>
              <a:rPr lang="zh-CN" altLang="en-US" dirty="0" smtClean="0"/>
              <a:t>，同时</a:t>
            </a:r>
            <a:r>
              <a:rPr lang="zh-CN" altLang="en-US" dirty="0"/>
              <a:t>列线上出现一条虚线，按住鼠标左键至需要位置即可。</a:t>
            </a:r>
          </a:p>
          <a:p>
            <a:pPr lvl="2"/>
            <a:r>
              <a:rPr lang="en-US" altLang="zh-CN" b="1" dirty="0"/>
              <a:t>(2)</a:t>
            </a:r>
            <a:r>
              <a:rPr lang="zh-CN" altLang="en-US" b="1" dirty="0"/>
              <a:t>利用菜单命令调整</a:t>
            </a:r>
          </a:p>
          <a:p>
            <a:pPr lvl="3"/>
            <a:r>
              <a:rPr lang="zh-CN" altLang="en-US" dirty="0"/>
              <a:t>选中表格</a:t>
            </a:r>
            <a:r>
              <a:rPr lang="zh-CN" altLang="en-US" dirty="0" smtClean="0"/>
              <a:t>，单击</a:t>
            </a:r>
            <a:r>
              <a:rPr lang="zh-CN" altLang="en-US" dirty="0"/>
              <a:t>右键，</a:t>
            </a:r>
            <a:r>
              <a:rPr lang="zh-CN" altLang="en-US" dirty="0" smtClean="0"/>
              <a:t>从快捷</a:t>
            </a:r>
            <a:r>
              <a:rPr lang="zh-CN" altLang="en-US" dirty="0"/>
              <a:t>菜单中选择“表格属性</a:t>
            </a:r>
            <a:r>
              <a:rPr lang="en-US" altLang="zh-CN" dirty="0"/>
              <a:t>...”</a:t>
            </a:r>
            <a:r>
              <a:rPr lang="zh-CN" altLang="en-US" dirty="0"/>
              <a:t>项</a:t>
            </a:r>
            <a:r>
              <a:rPr lang="zh-CN" altLang="en-US" dirty="0" smtClean="0"/>
              <a:t>，在“表格属性”对话框中的</a:t>
            </a:r>
            <a:r>
              <a:rPr lang="zh-CN" altLang="en-US" dirty="0"/>
              <a:t>各选项卡中精确设定高度或宽度值。该方法可以实现表格的精确调整。</a:t>
            </a:r>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33082548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a:t>5</a:t>
            </a:r>
            <a:r>
              <a:rPr lang="zh-CN" altLang="zh-CN" b="1" dirty="0"/>
              <a:t>．表格的合并与拆分</a:t>
            </a:r>
            <a:endParaRPr lang="zh-CN" altLang="zh-CN" dirty="0"/>
          </a:p>
          <a:p>
            <a:pPr lvl="2"/>
            <a:r>
              <a:rPr lang="en-US" altLang="zh-CN" b="1" dirty="0" smtClean="0"/>
              <a:t>(</a:t>
            </a:r>
            <a:r>
              <a:rPr lang="en-US" altLang="zh-CN" b="1" dirty="0"/>
              <a:t>1)</a:t>
            </a:r>
            <a:r>
              <a:rPr lang="zh-CN" altLang="zh-CN" b="1" dirty="0"/>
              <a:t>单元格的合并</a:t>
            </a:r>
          </a:p>
          <a:p>
            <a:pPr lvl="3"/>
            <a:r>
              <a:rPr lang="zh-CN" altLang="zh-CN" dirty="0" smtClean="0"/>
              <a:t>选定</a:t>
            </a:r>
            <a:r>
              <a:rPr lang="zh-CN" altLang="zh-CN" dirty="0"/>
              <a:t>要合并的两个或两个以上连续单元格</a:t>
            </a:r>
            <a:r>
              <a:rPr lang="zh-CN" altLang="zh-CN" dirty="0" smtClean="0"/>
              <a:t>；</a:t>
            </a:r>
            <a:endParaRPr lang="en-US" altLang="zh-CN" dirty="0" smtClean="0"/>
          </a:p>
          <a:p>
            <a:pPr lvl="3"/>
            <a:r>
              <a:rPr lang="zh-CN" altLang="zh-CN" dirty="0" smtClean="0"/>
              <a:t>点击</a:t>
            </a:r>
            <a:r>
              <a:rPr lang="zh-CN" altLang="zh-CN" dirty="0"/>
              <a:t>“表格工具</a:t>
            </a:r>
            <a:r>
              <a:rPr lang="zh-CN" altLang="zh-CN" dirty="0" smtClean="0"/>
              <a:t>—布局</a:t>
            </a:r>
            <a:r>
              <a:rPr lang="zh-CN" altLang="zh-CN" dirty="0"/>
              <a:t>”选项卡</a:t>
            </a:r>
            <a:r>
              <a:rPr lang="zh-CN" altLang="zh-CN" dirty="0" smtClean="0"/>
              <a:t>中“合并单元格”</a:t>
            </a:r>
            <a:r>
              <a:rPr lang="zh-CN" altLang="zh-CN" dirty="0"/>
              <a:t>按钮，则选定单元格被合并为一个单元格。该方法也适合整行</a:t>
            </a:r>
            <a:r>
              <a:rPr lang="en-US" altLang="zh-CN" dirty="0"/>
              <a:t>(</a:t>
            </a:r>
            <a:r>
              <a:rPr lang="zh-CN" altLang="zh-CN" dirty="0"/>
              <a:t>列</a:t>
            </a:r>
            <a:r>
              <a:rPr lang="en-US" altLang="zh-CN" dirty="0"/>
              <a:t>)</a:t>
            </a:r>
            <a:r>
              <a:rPr lang="zh-CN" altLang="zh-CN" dirty="0"/>
              <a:t>的合并。</a:t>
            </a:r>
          </a:p>
          <a:p>
            <a:pPr lvl="2"/>
            <a:r>
              <a:rPr lang="en-US" altLang="zh-CN" b="1" dirty="0"/>
              <a:t>(2)</a:t>
            </a:r>
            <a:r>
              <a:rPr lang="zh-CN" altLang="zh-CN" b="1" dirty="0"/>
              <a:t>单元格的拆分</a:t>
            </a:r>
          </a:p>
          <a:p>
            <a:pPr lvl="3"/>
            <a:r>
              <a:rPr lang="zh-CN" altLang="zh-CN" dirty="0" smtClean="0"/>
              <a:t>将</a:t>
            </a:r>
            <a:r>
              <a:rPr lang="zh-CN" altLang="zh-CN" dirty="0"/>
              <a:t>光标定位于要拆分的单元格</a:t>
            </a:r>
            <a:r>
              <a:rPr lang="zh-CN" altLang="zh-CN" dirty="0" smtClean="0"/>
              <a:t>内</a:t>
            </a:r>
            <a:r>
              <a:rPr lang="zh-CN" altLang="en-US" dirty="0" smtClean="0"/>
              <a:t>；</a:t>
            </a:r>
            <a:endParaRPr lang="en-US" altLang="zh-CN" dirty="0" smtClean="0"/>
          </a:p>
          <a:p>
            <a:pPr lvl="3"/>
            <a:r>
              <a:rPr lang="zh-CN" altLang="zh-CN" dirty="0" smtClean="0"/>
              <a:t>点击</a:t>
            </a:r>
            <a:r>
              <a:rPr lang="zh-CN" altLang="zh-CN" dirty="0"/>
              <a:t>“表格工具</a:t>
            </a:r>
            <a:r>
              <a:rPr lang="zh-CN" altLang="zh-CN" dirty="0" smtClean="0"/>
              <a:t>—布局</a:t>
            </a:r>
            <a:r>
              <a:rPr lang="zh-CN" altLang="zh-CN" dirty="0"/>
              <a:t>”选项卡</a:t>
            </a:r>
            <a:r>
              <a:rPr lang="zh-CN" altLang="zh-CN" dirty="0" smtClean="0"/>
              <a:t>中的</a:t>
            </a:r>
            <a:r>
              <a:rPr lang="zh-CN" altLang="zh-CN" dirty="0"/>
              <a:t>“拆分单元格”按钮，在弹</a:t>
            </a:r>
            <a:r>
              <a:rPr lang="zh-CN" altLang="zh-CN" dirty="0" smtClean="0"/>
              <a:t>出的</a:t>
            </a:r>
            <a:r>
              <a:rPr lang="zh-CN" altLang="en-US" dirty="0" smtClean="0"/>
              <a:t>“拆分单元格”</a:t>
            </a:r>
            <a:r>
              <a:rPr lang="zh-CN" altLang="zh-CN" dirty="0" smtClean="0"/>
              <a:t>对话框中输入</a:t>
            </a:r>
            <a:r>
              <a:rPr lang="zh-CN" altLang="zh-CN" dirty="0"/>
              <a:t>要拆分成的行数和列数，然后单击</a:t>
            </a:r>
            <a:r>
              <a:rPr lang="en-US" altLang="zh-CN" dirty="0"/>
              <a:t>“</a:t>
            </a:r>
            <a:r>
              <a:rPr lang="zh-CN" altLang="zh-CN" dirty="0"/>
              <a:t>确定</a:t>
            </a:r>
            <a:r>
              <a:rPr lang="en-US" altLang="zh-CN" dirty="0"/>
              <a:t>”</a:t>
            </a:r>
            <a:r>
              <a:rPr lang="zh-CN" altLang="zh-CN" dirty="0"/>
              <a:t>按钮。</a:t>
            </a:r>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29241833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6</a:t>
            </a:r>
            <a:r>
              <a:rPr lang="zh-CN" altLang="zh-CN" b="1" dirty="0"/>
              <a:t>．单元格内容的编辑</a:t>
            </a:r>
            <a:endParaRPr lang="zh-CN" altLang="zh-CN" dirty="0"/>
          </a:p>
          <a:p>
            <a:pPr lvl="2"/>
            <a:r>
              <a:rPr lang="zh-CN" altLang="zh-CN" dirty="0"/>
              <a:t>完成空表格编辑后，就可以向表格的单元格输入</a:t>
            </a:r>
            <a:r>
              <a:rPr lang="zh-CN" altLang="zh-CN" dirty="0" smtClean="0"/>
              <a:t>内容</a:t>
            </a:r>
            <a:r>
              <a:rPr lang="zh-CN" altLang="en-US" dirty="0" smtClean="0"/>
              <a:t>；</a:t>
            </a:r>
            <a:endParaRPr lang="en-US" altLang="zh-CN" dirty="0" smtClean="0"/>
          </a:p>
          <a:p>
            <a:pPr lvl="2"/>
            <a:r>
              <a:rPr lang="zh-CN" altLang="zh-CN" dirty="0" smtClean="0"/>
              <a:t>每</a:t>
            </a:r>
            <a:r>
              <a:rPr lang="zh-CN" altLang="zh-CN" dirty="0"/>
              <a:t>一个单元格均可视为独立文档框来输入</a:t>
            </a:r>
            <a:r>
              <a:rPr lang="en-US" altLang="zh-CN" dirty="0"/>
              <a:t>/</a:t>
            </a:r>
            <a:r>
              <a:rPr lang="zh-CN" altLang="zh-CN" dirty="0"/>
              <a:t>粘贴字符或图形，因此单元格内容的编辑方法与文档编辑</a:t>
            </a:r>
            <a:r>
              <a:rPr lang="zh-CN" altLang="zh-CN" dirty="0" smtClean="0"/>
              <a:t>相同</a:t>
            </a:r>
            <a:r>
              <a:rPr lang="zh-CN" altLang="en-US" dirty="0" smtClean="0"/>
              <a:t>；</a:t>
            </a:r>
            <a:endParaRPr lang="en-US" altLang="zh-CN" dirty="0" smtClean="0"/>
          </a:p>
          <a:p>
            <a:pPr lvl="2"/>
            <a:r>
              <a:rPr lang="zh-CN" altLang="zh-CN" dirty="0" smtClean="0"/>
              <a:t>当</a:t>
            </a:r>
            <a:r>
              <a:rPr lang="zh-CN" altLang="zh-CN" dirty="0"/>
              <a:t>光标到达单元格右边界时，插入点光标自动换行</a:t>
            </a:r>
            <a:r>
              <a:rPr lang="en-US" altLang="zh-CN" dirty="0"/>
              <a:t>(</a:t>
            </a:r>
            <a:r>
              <a:rPr lang="zh-CN" altLang="zh-CN" dirty="0"/>
              <a:t>该行变高</a:t>
            </a:r>
            <a:r>
              <a:rPr lang="en-US" altLang="zh-CN" dirty="0"/>
              <a:t>)</a:t>
            </a:r>
            <a:r>
              <a:rPr lang="zh-CN" altLang="zh-CN" dirty="0"/>
              <a:t>，当然，也可以根据需要按</a:t>
            </a:r>
            <a:r>
              <a:rPr lang="en-US" altLang="zh-CN" dirty="0"/>
              <a:t>Enter</a:t>
            </a:r>
            <a:r>
              <a:rPr lang="zh-CN" altLang="zh-CN" dirty="0"/>
              <a:t>键</a:t>
            </a:r>
            <a:r>
              <a:rPr lang="zh-CN" altLang="zh-CN" dirty="0" smtClean="0"/>
              <a:t>换行</a:t>
            </a:r>
            <a:r>
              <a:rPr lang="zh-CN" altLang="en-US" dirty="0" smtClean="0"/>
              <a:t>；</a:t>
            </a:r>
            <a:endParaRPr lang="en-US" altLang="zh-CN" dirty="0" smtClean="0"/>
          </a:p>
          <a:p>
            <a:pPr lvl="2"/>
            <a:r>
              <a:rPr lang="zh-CN" altLang="zh-CN" dirty="0" smtClean="0"/>
              <a:t>一</a:t>
            </a:r>
            <a:r>
              <a:rPr lang="zh-CN" altLang="zh-CN" dirty="0"/>
              <a:t>个单元格内容输入完成后可用鼠标单击或通过键盘光标控制键进入其它单元格。</a:t>
            </a:r>
          </a:p>
          <a:p>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36255804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r>
              <a:rPr lang="en-US" altLang="zh-CN" b="1" dirty="0"/>
              <a:t>5.6.3</a:t>
            </a:r>
            <a:r>
              <a:rPr lang="zh-CN" altLang="zh-CN" b="1" dirty="0"/>
              <a:t>表格格式化</a:t>
            </a:r>
          </a:p>
          <a:p>
            <a:pPr lvl="1"/>
            <a:r>
              <a:rPr lang="en-US" altLang="zh-CN" b="1" dirty="0" smtClean="0"/>
              <a:t>1</a:t>
            </a:r>
            <a:r>
              <a:rPr lang="zh-CN" altLang="zh-CN" b="1" dirty="0"/>
              <a:t>．自动套用格式</a:t>
            </a:r>
            <a:endParaRPr lang="zh-CN" altLang="zh-CN" dirty="0"/>
          </a:p>
          <a:p>
            <a:pPr lvl="2"/>
            <a:r>
              <a:rPr lang="zh-CN" altLang="zh-CN" dirty="0" smtClean="0"/>
              <a:t>将</a:t>
            </a:r>
            <a:r>
              <a:rPr lang="zh-CN" altLang="zh-CN" dirty="0"/>
              <a:t>光标定位于表格中的任一单元格，点击“表格工具</a:t>
            </a:r>
            <a:r>
              <a:rPr lang="zh-CN" altLang="zh-CN" dirty="0" smtClean="0"/>
              <a:t>—设计</a:t>
            </a:r>
            <a:r>
              <a:rPr lang="zh-CN" altLang="zh-CN" dirty="0"/>
              <a:t>”选项卡</a:t>
            </a:r>
            <a:r>
              <a:rPr lang="zh-CN" altLang="zh-CN" dirty="0" smtClean="0"/>
              <a:t>中的</a:t>
            </a:r>
            <a:r>
              <a:rPr lang="zh-CN" altLang="zh-CN" dirty="0"/>
              <a:t>“其它”</a:t>
            </a:r>
            <a:r>
              <a:rPr lang="en-US" altLang="zh-CN" dirty="0"/>
              <a:t>  </a:t>
            </a:r>
            <a:r>
              <a:rPr lang="zh-CN" altLang="zh-CN" dirty="0"/>
              <a:t>按钮，即可展现</a:t>
            </a:r>
            <a:r>
              <a:rPr lang="en-US" altLang="zh-CN" dirty="0"/>
              <a:t>Word 2010</a:t>
            </a:r>
            <a:r>
              <a:rPr lang="zh-CN" altLang="zh-CN" dirty="0"/>
              <a:t>提供的</a:t>
            </a:r>
            <a:r>
              <a:rPr lang="en-US" altLang="zh-CN" dirty="0"/>
              <a:t>140</a:t>
            </a:r>
            <a:r>
              <a:rPr lang="zh-CN" altLang="zh-CN" dirty="0"/>
              <a:t>多种表格样式</a:t>
            </a:r>
            <a:r>
              <a:rPr lang="zh-CN" altLang="zh-CN" dirty="0" smtClean="0"/>
              <a:t>。</a:t>
            </a:r>
            <a:r>
              <a:rPr lang="zh-CN" altLang="en-US" dirty="0" smtClean="0"/>
              <a:t>从</a:t>
            </a:r>
            <a:r>
              <a:rPr lang="zh-CN" altLang="zh-CN" dirty="0" smtClean="0"/>
              <a:t>中选中</a:t>
            </a:r>
            <a:r>
              <a:rPr lang="zh-CN" altLang="en-US" dirty="0" smtClean="0"/>
              <a:t>一款即可</a:t>
            </a:r>
            <a:r>
              <a:rPr lang="zh-CN" altLang="zh-CN" dirty="0" smtClean="0"/>
              <a:t>。</a:t>
            </a:r>
            <a:endParaRPr lang="zh-CN" altLang="zh-CN" dirty="0"/>
          </a:p>
          <a:p>
            <a:pPr lvl="1"/>
            <a:r>
              <a:rPr lang="en-US" altLang="zh-CN" b="1" dirty="0"/>
              <a:t>2</a:t>
            </a:r>
            <a:r>
              <a:rPr lang="zh-CN" altLang="zh-CN" b="1" dirty="0"/>
              <a:t>．边框和底纹的设置</a:t>
            </a:r>
            <a:endParaRPr lang="zh-CN" altLang="zh-CN" dirty="0"/>
          </a:p>
          <a:p>
            <a:pPr lvl="2"/>
            <a:r>
              <a:rPr lang="en-US" altLang="zh-CN" dirty="0" smtClean="0"/>
              <a:t>(1)</a:t>
            </a:r>
            <a:r>
              <a:rPr lang="zh-CN" altLang="zh-CN" dirty="0" smtClean="0"/>
              <a:t>选择</a:t>
            </a:r>
            <a:r>
              <a:rPr lang="zh-CN" altLang="zh-CN" dirty="0"/>
              <a:t>需要加边框或底纹的表格或</a:t>
            </a:r>
            <a:r>
              <a:rPr lang="zh-CN" altLang="zh-CN" dirty="0" smtClean="0"/>
              <a:t>单元格：</a:t>
            </a:r>
            <a:endParaRPr lang="zh-CN" altLang="zh-CN" dirty="0"/>
          </a:p>
          <a:p>
            <a:pPr lvl="2"/>
            <a:r>
              <a:rPr lang="en-US" altLang="zh-CN" dirty="0" smtClean="0"/>
              <a:t>(2) </a:t>
            </a:r>
            <a:r>
              <a:rPr lang="zh-CN" altLang="zh-CN" dirty="0"/>
              <a:t>点击“表格工具</a:t>
            </a:r>
            <a:r>
              <a:rPr lang="zh-CN" altLang="zh-CN" dirty="0" smtClean="0"/>
              <a:t>—设计</a:t>
            </a:r>
            <a:r>
              <a:rPr lang="zh-CN" altLang="zh-CN" dirty="0"/>
              <a:t>”选项卡</a:t>
            </a:r>
            <a:r>
              <a:rPr lang="zh-CN" altLang="zh-CN" dirty="0" smtClean="0"/>
              <a:t>中“边框”</a:t>
            </a:r>
            <a:r>
              <a:rPr lang="zh-CN" altLang="zh-CN" dirty="0"/>
              <a:t>按钮，系统将展现其边框类型功能项</a:t>
            </a:r>
            <a:r>
              <a:rPr lang="zh-CN" altLang="zh-CN" dirty="0" smtClean="0"/>
              <a:t>，从中</a:t>
            </a:r>
            <a:r>
              <a:rPr lang="zh-CN" altLang="zh-CN" dirty="0"/>
              <a:t>可选择边框种类、边框线型等；若点击其中的“边框和底纹</a:t>
            </a:r>
            <a:r>
              <a:rPr lang="en-US" altLang="zh-CN" dirty="0"/>
              <a:t>…</a:t>
            </a:r>
            <a:r>
              <a:rPr lang="zh-CN" altLang="zh-CN" dirty="0"/>
              <a:t>”项，系统将弹出“边框和底纹”对话框</a:t>
            </a:r>
            <a:r>
              <a:rPr lang="zh-CN" altLang="zh-CN" dirty="0" smtClean="0"/>
              <a:t>，在</a:t>
            </a:r>
            <a:r>
              <a:rPr lang="zh-CN" altLang="zh-CN" dirty="0"/>
              <a:t>其“边框”选项卡中可以设置边框种类、线型、颜色、宽度</a:t>
            </a:r>
            <a:r>
              <a:rPr lang="zh-CN" altLang="zh-CN" dirty="0" smtClean="0"/>
              <a:t>等</a:t>
            </a:r>
            <a:r>
              <a:rPr lang="zh-CN" altLang="en-US" dirty="0" smtClean="0"/>
              <a:t>；</a:t>
            </a:r>
            <a:endParaRPr lang="zh-CN" altLang="zh-CN" dirty="0"/>
          </a:p>
          <a:p>
            <a:pPr lvl="2"/>
            <a:r>
              <a:rPr lang="en-US" altLang="zh-CN" dirty="0" smtClean="0"/>
              <a:t>(3) </a:t>
            </a:r>
            <a:r>
              <a:rPr lang="zh-CN" altLang="zh-CN" dirty="0"/>
              <a:t>点击“表格工具</a:t>
            </a:r>
            <a:r>
              <a:rPr lang="zh-CN" altLang="zh-CN" dirty="0" smtClean="0"/>
              <a:t>—设计</a:t>
            </a:r>
            <a:r>
              <a:rPr lang="zh-CN" altLang="zh-CN" dirty="0"/>
              <a:t>”选项卡</a:t>
            </a:r>
            <a:r>
              <a:rPr lang="zh-CN" altLang="zh-CN" dirty="0" smtClean="0"/>
              <a:t>中的</a:t>
            </a:r>
            <a:r>
              <a:rPr lang="zh-CN" altLang="zh-CN" dirty="0"/>
              <a:t>“底纹”按钮，系统将展现其底纹类型功能项</a:t>
            </a:r>
            <a:r>
              <a:rPr lang="zh-CN" altLang="zh-CN" dirty="0" smtClean="0"/>
              <a:t>，从中</a:t>
            </a:r>
            <a:r>
              <a:rPr lang="zh-CN" altLang="zh-CN" dirty="0"/>
              <a:t>可以设置底纹颜色、图案等；在“边框和底纹”对话框的</a:t>
            </a:r>
            <a:r>
              <a:rPr lang="en-US" altLang="zh-CN" dirty="0"/>
              <a:t>“</a:t>
            </a:r>
            <a:r>
              <a:rPr lang="zh-CN" altLang="zh-CN" dirty="0"/>
              <a:t>底纹</a:t>
            </a:r>
            <a:r>
              <a:rPr lang="en-US" altLang="zh-CN" dirty="0"/>
              <a:t>”</a:t>
            </a:r>
            <a:r>
              <a:rPr lang="zh-CN" altLang="zh-CN" dirty="0"/>
              <a:t>选项卡中也可选择底纹图案、颜色等。</a:t>
            </a:r>
          </a:p>
          <a:p>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42415804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05014"/>
            <a:ext cx="7861034" cy="476930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83568" y="6454488"/>
            <a:ext cx="7632848" cy="369332"/>
          </a:xfrm>
          <a:prstGeom prst="rect">
            <a:avLst/>
          </a:prstGeom>
        </p:spPr>
        <p:txBody>
          <a:bodyPr wrap="square">
            <a:spAutoFit/>
          </a:bodyPr>
          <a:lstStyle/>
          <a:p>
            <a:r>
              <a:rPr lang="zh-CN" altLang="zh-CN" dirty="0"/>
              <a:t>图</a:t>
            </a:r>
            <a:r>
              <a:rPr lang="en-US" altLang="zh-CN" dirty="0"/>
              <a:t>5-54</a:t>
            </a:r>
            <a:r>
              <a:rPr lang="zh-CN" altLang="zh-CN" dirty="0"/>
              <a:t>边框功能项</a:t>
            </a:r>
            <a:r>
              <a:rPr lang="en-US" altLang="zh-CN" dirty="0"/>
              <a:t>      </a:t>
            </a:r>
            <a:r>
              <a:rPr lang="zh-CN" altLang="zh-CN" dirty="0"/>
              <a:t>图</a:t>
            </a:r>
            <a:r>
              <a:rPr lang="en-US" altLang="zh-CN" dirty="0"/>
              <a:t>5-55 </a:t>
            </a:r>
            <a:r>
              <a:rPr lang="zh-CN" altLang="zh-CN" dirty="0"/>
              <a:t>“边框和底纹”对话框</a:t>
            </a:r>
            <a:r>
              <a:rPr lang="en-US" altLang="zh-CN" dirty="0"/>
              <a:t>           </a:t>
            </a:r>
            <a:r>
              <a:rPr lang="zh-CN" altLang="zh-CN" dirty="0"/>
              <a:t>图</a:t>
            </a:r>
            <a:r>
              <a:rPr lang="en-US" altLang="zh-CN" dirty="0"/>
              <a:t>5-56</a:t>
            </a:r>
            <a:r>
              <a:rPr lang="zh-CN" altLang="zh-CN" dirty="0"/>
              <a:t>底纹功能项</a:t>
            </a:r>
            <a:endParaRPr lang="zh-CN" altLang="en-US" dirty="0"/>
          </a:p>
        </p:txBody>
      </p:sp>
    </p:spTree>
    <p:extLst>
      <p:ext uri="{BB962C8B-B14F-4D97-AF65-F5344CB8AC3E}">
        <p14:creationId xmlns:p14="http://schemas.microsoft.com/office/powerpoint/2010/main" val="19959515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3</a:t>
            </a:r>
            <a:r>
              <a:rPr lang="zh-CN" altLang="zh-CN" b="1" dirty="0"/>
              <a:t>．表格的对齐与文字环绕方式</a:t>
            </a:r>
            <a:endParaRPr lang="zh-CN" altLang="zh-CN" dirty="0"/>
          </a:p>
          <a:p>
            <a:pPr lvl="1"/>
            <a:r>
              <a:rPr lang="en-US" altLang="zh-CN" dirty="0"/>
              <a:t>(1)</a:t>
            </a:r>
            <a:r>
              <a:rPr lang="zh-CN" altLang="zh-CN" dirty="0"/>
              <a:t>选定</a:t>
            </a:r>
            <a:r>
              <a:rPr lang="zh-CN" altLang="zh-CN" dirty="0" smtClean="0"/>
              <a:t>表格，点击</a:t>
            </a:r>
            <a:r>
              <a:rPr lang="zh-CN" altLang="zh-CN" dirty="0"/>
              <a:t>“表格工具</a:t>
            </a:r>
            <a:r>
              <a:rPr lang="zh-CN" altLang="zh-CN" dirty="0" smtClean="0"/>
              <a:t>—布局</a:t>
            </a:r>
            <a:r>
              <a:rPr lang="zh-CN" altLang="zh-CN" dirty="0"/>
              <a:t>”选项卡</a:t>
            </a:r>
            <a:r>
              <a:rPr lang="zh-CN" altLang="zh-CN" dirty="0" smtClean="0"/>
              <a:t>中的</a:t>
            </a:r>
            <a:r>
              <a:rPr lang="zh-CN" altLang="en-US" dirty="0" smtClean="0"/>
              <a:t>属性</a:t>
            </a:r>
            <a:r>
              <a:rPr lang="zh-CN" altLang="zh-CN" dirty="0" smtClean="0"/>
              <a:t>按钮</a:t>
            </a:r>
            <a:r>
              <a:rPr lang="zh-CN" altLang="zh-CN" dirty="0"/>
              <a:t>，在弹出的</a:t>
            </a:r>
            <a:r>
              <a:rPr lang="en-US" altLang="zh-CN" dirty="0"/>
              <a:t>“</a:t>
            </a:r>
            <a:r>
              <a:rPr lang="zh-CN" altLang="zh-CN" dirty="0"/>
              <a:t>表格属性</a:t>
            </a:r>
            <a:r>
              <a:rPr lang="en-US" altLang="zh-CN" dirty="0"/>
              <a:t>”</a:t>
            </a:r>
            <a:r>
              <a:rPr lang="zh-CN" altLang="zh-CN" dirty="0"/>
              <a:t>对话框中的“表格”选项卡中，可选择</a:t>
            </a:r>
            <a:r>
              <a:rPr lang="en-US" altLang="zh-CN" dirty="0"/>
              <a:t>“</a:t>
            </a:r>
            <a:r>
              <a:rPr lang="zh-CN" altLang="zh-CN" dirty="0"/>
              <a:t>左对齐</a:t>
            </a:r>
            <a:r>
              <a:rPr lang="en-US" altLang="zh-CN" dirty="0"/>
              <a:t>”</a:t>
            </a:r>
            <a:r>
              <a:rPr lang="zh-CN" altLang="zh-CN" dirty="0"/>
              <a:t>、</a:t>
            </a:r>
            <a:r>
              <a:rPr lang="en-US" altLang="zh-CN" dirty="0"/>
              <a:t>“</a:t>
            </a:r>
            <a:r>
              <a:rPr lang="zh-CN" altLang="zh-CN" dirty="0"/>
              <a:t>居中</a:t>
            </a:r>
            <a:r>
              <a:rPr lang="en-US" altLang="zh-CN" dirty="0"/>
              <a:t>”</a:t>
            </a:r>
            <a:r>
              <a:rPr lang="zh-CN" altLang="zh-CN" dirty="0"/>
              <a:t>或</a:t>
            </a:r>
            <a:r>
              <a:rPr lang="en-US" altLang="zh-CN" dirty="0"/>
              <a:t>“</a:t>
            </a:r>
            <a:r>
              <a:rPr lang="zh-CN" altLang="zh-CN" dirty="0"/>
              <a:t>右对齐</a:t>
            </a:r>
            <a:r>
              <a:rPr lang="en-US" altLang="zh-CN" dirty="0"/>
              <a:t>”</a:t>
            </a:r>
            <a:r>
              <a:rPr lang="zh-CN" altLang="zh-CN" dirty="0"/>
              <a:t>等对齐方式；在</a:t>
            </a:r>
            <a:r>
              <a:rPr lang="en-US" altLang="zh-CN" dirty="0"/>
              <a:t>“</a:t>
            </a:r>
            <a:r>
              <a:rPr lang="zh-CN" altLang="zh-CN" dirty="0"/>
              <a:t>文字环绕</a:t>
            </a:r>
            <a:r>
              <a:rPr lang="en-US" altLang="zh-CN" dirty="0"/>
              <a:t>”</a:t>
            </a:r>
            <a:r>
              <a:rPr lang="zh-CN" altLang="zh-CN" dirty="0"/>
              <a:t>选项区域中可选择环绕方式。</a:t>
            </a:r>
          </a:p>
          <a:p>
            <a:pPr lvl="1"/>
            <a:r>
              <a:rPr lang="en-US" altLang="zh-CN" dirty="0" smtClean="0"/>
              <a:t>(2) </a:t>
            </a:r>
            <a:r>
              <a:rPr lang="zh-CN" altLang="zh-CN" dirty="0"/>
              <a:t>点击“表格工具</a:t>
            </a:r>
            <a:r>
              <a:rPr lang="zh-CN" altLang="zh-CN" dirty="0" smtClean="0"/>
              <a:t>—布局</a:t>
            </a:r>
            <a:r>
              <a:rPr lang="zh-CN" altLang="zh-CN" dirty="0"/>
              <a:t>”选项卡中“单元格大小”命令组和“对齐方式”中的功能按钮，可设置单元格的大小和内容的对齐方式。</a:t>
            </a:r>
          </a:p>
          <a:p>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2619351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21886"/>
          </a:xfrm>
        </p:spPr>
        <p:txBody>
          <a:bodyPr>
            <a:normAutofit fontScale="92500" lnSpcReduction="20000"/>
          </a:bodyPr>
          <a:lstStyle/>
          <a:p>
            <a:r>
              <a:rPr lang="en-US" altLang="zh-CN" dirty="0"/>
              <a:t>5.2.1 Word 2010</a:t>
            </a:r>
            <a:r>
              <a:rPr lang="zh-CN" altLang="zh-CN" dirty="0"/>
              <a:t>的启动、退出与窗口的</a:t>
            </a:r>
            <a:r>
              <a:rPr lang="zh-CN" altLang="zh-CN" dirty="0" smtClean="0"/>
              <a:t>组成</a:t>
            </a:r>
            <a:endParaRPr lang="en-US" altLang="zh-CN" dirty="0" smtClean="0"/>
          </a:p>
          <a:p>
            <a:pPr lvl="1"/>
            <a:r>
              <a:rPr lang="en-US" altLang="zh-CN" b="1" dirty="0"/>
              <a:t>1. Word 2010</a:t>
            </a:r>
            <a:r>
              <a:rPr lang="zh-CN" altLang="zh-CN" b="1" dirty="0"/>
              <a:t>的启动</a:t>
            </a:r>
            <a:endParaRPr lang="zh-CN" altLang="zh-CN" dirty="0"/>
          </a:p>
          <a:p>
            <a:pPr lvl="2"/>
            <a:r>
              <a:rPr lang="zh-CN" altLang="zh-CN" dirty="0" smtClean="0"/>
              <a:t>单击</a:t>
            </a:r>
            <a:r>
              <a:rPr lang="en-US" altLang="zh-CN" dirty="0" smtClean="0"/>
              <a:t>“</a:t>
            </a:r>
            <a:r>
              <a:rPr lang="zh-CN" altLang="zh-CN" dirty="0"/>
              <a:t>开始</a:t>
            </a:r>
            <a:r>
              <a:rPr lang="en-US" altLang="zh-CN" dirty="0"/>
              <a:t>”</a:t>
            </a:r>
            <a:r>
              <a:rPr lang="zh-CN" altLang="zh-CN" dirty="0"/>
              <a:t>菜单下</a:t>
            </a:r>
            <a:r>
              <a:rPr lang="en-US" altLang="zh-CN" dirty="0"/>
              <a:t>“</a:t>
            </a:r>
            <a:r>
              <a:rPr lang="zh-CN" altLang="zh-CN" dirty="0"/>
              <a:t>所有程序</a:t>
            </a:r>
            <a:r>
              <a:rPr lang="en-US" altLang="zh-CN" dirty="0" smtClean="0"/>
              <a:t>”</a:t>
            </a:r>
            <a:r>
              <a:rPr lang="zh-CN" altLang="zh-CN" dirty="0" smtClean="0"/>
              <a:t>中的</a:t>
            </a:r>
            <a:r>
              <a:rPr lang="en-US" altLang="zh-CN" dirty="0" smtClean="0"/>
              <a:t>“</a:t>
            </a:r>
            <a:r>
              <a:rPr lang="en-US" altLang="zh-CN" dirty="0"/>
              <a:t>Microsoft Office Word 2010</a:t>
            </a:r>
            <a:r>
              <a:rPr lang="en-US" altLang="zh-CN" dirty="0" smtClean="0"/>
              <a:t>”</a:t>
            </a:r>
            <a:r>
              <a:rPr lang="zh-CN" altLang="en-US" dirty="0"/>
              <a:t>；</a:t>
            </a:r>
            <a:endParaRPr lang="zh-CN" altLang="zh-CN" dirty="0"/>
          </a:p>
          <a:p>
            <a:pPr lvl="2"/>
            <a:r>
              <a:rPr lang="zh-CN" altLang="zh-CN" dirty="0" smtClean="0"/>
              <a:t>双击</a:t>
            </a:r>
            <a:r>
              <a:rPr lang="zh-CN" altLang="zh-CN" dirty="0"/>
              <a:t>桌面上的</a:t>
            </a:r>
            <a:r>
              <a:rPr lang="en-US" altLang="zh-CN" dirty="0"/>
              <a:t>“Microsoft Office Word 2010”</a:t>
            </a:r>
            <a:r>
              <a:rPr lang="zh-CN" altLang="zh-CN" dirty="0"/>
              <a:t>快捷方式</a:t>
            </a:r>
            <a:r>
              <a:rPr lang="zh-CN" altLang="zh-CN" dirty="0" smtClean="0"/>
              <a:t>图标</a:t>
            </a:r>
            <a:r>
              <a:rPr lang="zh-CN" altLang="en-US" dirty="0" smtClean="0"/>
              <a:t>；</a:t>
            </a:r>
            <a:endParaRPr lang="zh-CN" altLang="zh-CN" dirty="0"/>
          </a:p>
          <a:p>
            <a:pPr lvl="2"/>
            <a:r>
              <a:rPr lang="zh-CN" altLang="zh-CN" dirty="0"/>
              <a:t>右击</a:t>
            </a:r>
            <a:r>
              <a:rPr lang="zh-CN" altLang="zh-CN" dirty="0" smtClean="0"/>
              <a:t>桌面空白处，</a:t>
            </a:r>
            <a:r>
              <a:rPr lang="zh-CN" altLang="en-US" dirty="0" smtClean="0"/>
              <a:t>在</a:t>
            </a:r>
            <a:r>
              <a:rPr lang="zh-CN" altLang="zh-CN" dirty="0" smtClean="0"/>
              <a:t>快捷菜单</a:t>
            </a:r>
            <a:r>
              <a:rPr lang="zh-CN" altLang="en-US" dirty="0" smtClean="0"/>
              <a:t>中</a:t>
            </a:r>
            <a:r>
              <a:rPr lang="zh-CN" altLang="zh-CN" dirty="0" smtClean="0"/>
              <a:t>选择</a:t>
            </a:r>
            <a:r>
              <a:rPr lang="en-US" altLang="zh-CN" dirty="0"/>
              <a:t>“</a:t>
            </a:r>
            <a:r>
              <a:rPr lang="zh-CN" altLang="zh-CN" dirty="0"/>
              <a:t>新建</a:t>
            </a:r>
            <a:r>
              <a:rPr lang="en-US" altLang="zh-CN" dirty="0"/>
              <a:t>”</a:t>
            </a:r>
            <a:r>
              <a:rPr lang="zh-CN" altLang="zh-CN" dirty="0"/>
              <a:t>，再选择</a:t>
            </a:r>
            <a:r>
              <a:rPr lang="en-US" altLang="zh-CN" dirty="0"/>
              <a:t>“Microsoft Word</a:t>
            </a:r>
            <a:r>
              <a:rPr lang="zh-CN" altLang="zh-CN" dirty="0"/>
              <a:t>文档</a:t>
            </a:r>
            <a:r>
              <a:rPr lang="en-US" altLang="zh-CN" dirty="0" smtClean="0"/>
              <a:t>”</a:t>
            </a:r>
            <a:r>
              <a:rPr lang="zh-CN" altLang="en-US" dirty="0" smtClean="0"/>
              <a:t>，</a:t>
            </a:r>
            <a:r>
              <a:rPr lang="zh-CN" altLang="zh-CN" dirty="0" smtClean="0"/>
              <a:t>在</a:t>
            </a:r>
            <a:r>
              <a:rPr lang="zh-CN" altLang="zh-CN" dirty="0"/>
              <a:t>输入了文件名后双击该文档。</a:t>
            </a:r>
          </a:p>
          <a:p>
            <a:pPr lvl="1"/>
            <a:r>
              <a:rPr lang="en-US" altLang="zh-CN" b="1" dirty="0"/>
              <a:t>2. Word 2010</a:t>
            </a:r>
            <a:r>
              <a:rPr lang="zh-CN" altLang="zh-CN" b="1" dirty="0"/>
              <a:t>的退出</a:t>
            </a:r>
            <a:endParaRPr lang="zh-CN" altLang="zh-CN" dirty="0"/>
          </a:p>
          <a:p>
            <a:pPr lvl="2"/>
            <a:r>
              <a:rPr lang="en-US" altLang="zh-CN" dirty="0" smtClean="0"/>
              <a:t>(</a:t>
            </a:r>
            <a:r>
              <a:rPr lang="en-US" altLang="zh-CN" dirty="0"/>
              <a:t>1) </a:t>
            </a:r>
            <a:r>
              <a:rPr lang="zh-CN" altLang="zh-CN" dirty="0"/>
              <a:t>单击</a:t>
            </a:r>
            <a:r>
              <a:rPr lang="en-US" altLang="zh-CN" dirty="0"/>
              <a:t>Word 2010</a:t>
            </a:r>
            <a:r>
              <a:rPr lang="zh-CN" altLang="zh-CN" dirty="0"/>
              <a:t>窗口左上角的</a:t>
            </a:r>
            <a:r>
              <a:rPr lang="en-US" altLang="zh-CN" dirty="0"/>
              <a:t>   </a:t>
            </a:r>
            <a:r>
              <a:rPr lang="zh-CN" altLang="zh-CN" dirty="0"/>
              <a:t>按钮。</a:t>
            </a:r>
          </a:p>
          <a:p>
            <a:pPr lvl="2"/>
            <a:r>
              <a:rPr lang="en-US" altLang="zh-CN" dirty="0"/>
              <a:t>(2) </a:t>
            </a:r>
            <a:r>
              <a:rPr lang="zh-CN" altLang="zh-CN" dirty="0"/>
              <a:t>单击</a:t>
            </a:r>
            <a:r>
              <a:rPr lang="en-US" altLang="zh-CN" dirty="0"/>
              <a:t>Word 2010</a:t>
            </a:r>
            <a:r>
              <a:rPr lang="zh-CN" altLang="zh-CN" dirty="0" smtClean="0"/>
              <a:t>窗口</a:t>
            </a:r>
            <a:r>
              <a:rPr lang="zh-CN" altLang="en-US" dirty="0" smtClean="0"/>
              <a:t>右</a:t>
            </a:r>
            <a:r>
              <a:rPr lang="zh-CN" altLang="zh-CN" dirty="0" smtClean="0"/>
              <a:t>上角</a:t>
            </a:r>
            <a:r>
              <a:rPr lang="zh-CN" altLang="zh-CN" dirty="0"/>
              <a:t>的</a:t>
            </a:r>
            <a:r>
              <a:rPr lang="en-US" altLang="zh-CN" dirty="0"/>
              <a:t>     </a:t>
            </a:r>
            <a:r>
              <a:rPr lang="zh-CN" altLang="zh-CN" dirty="0" smtClean="0"/>
              <a:t> </a:t>
            </a:r>
            <a:r>
              <a:rPr lang="en-US" altLang="zh-CN" dirty="0" smtClean="0"/>
              <a:t>     </a:t>
            </a:r>
            <a:r>
              <a:rPr lang="zh-CN" altLang="zh-CN" dirty="0" smtClean="0"/>
              <a:t>按钮</a:t>
            </a:r>
            <a:r>
              <a:rPr lang="zh-CN" altLang="zh-CN" dirty="0"/>
              <a:t>。</a:t>
            </a:r>
          </a:p>
          <a:p>
            <a:pPr lvl="2"/>
            <a:r>
              <a:rPr lang="en-US" altLang="zh-CN" dirty="0"/>
              <a:t>(3) </a:t>
            </a:r>
            <a:r>
              <a:rPr lang="zh-CN" altLang="zh-CN" dirty="0"/>
              <a:t>点击</a:t>
            </a:r>
            <a:r>
              <a:rPr lang="en-US" altLang="zh-CN" dirty="0"/>
              <a:t>Word 2001</a:t>
            </a:r>
            <a:r>
              <a:rPr lang="zh-CN" altLang="zh-CN" dirty="0" smtClean="0"/>
              <a:t>的</a:t>
            </a:r>
            <a:r>
              <a:rPr lang="zh-CN" altLang="en-US" dirty="0" smtClean="0"/>
              <a:t>“文件”选项卡</a:t>
            </a:r>
            <a:r>
              <a:rPr lang="zh-CN" altLang="zh-CN" dirty="0" smtClean="0"/>
              <a:t>，</a:t>
            </a:r>
            <a:r>
              <a:rPr lang="zh-CN" altLang="en-US" dirty="0" smtClean="0"/>
              <a:t>从</a:t>
            </a:r>
            <a:r>
              <a:rPr lang="zh-CN" altLang="zh-CN" dirty="0" smtClean="0"/>
              <a:t>其菜单</a:t>
            </a:r>
            <a:r>
              <a:rPr lang="zh-CN" altLang="zh-CN" dirty="0"/>
              <a:t>中</a:t>
            </a:r>
            <a:r>
              <a:rPr lang="zh-CN" altLang="zh-CN" dirty="0" smtClean="0"/>
              <a:t>单击</a:t>
            </a:r>
            <a:r>
              <a:rPr lang="zh-CN" altLang="en-US" dirty="0" smtClean="0"/>
              <a:t>退出</a:t>
            </a:r>
            <a:r>
              <a:rPr lang="zh-CN" altLang="zh-CN" dirty="0" smtClean="0"/>
              <a:t>按钮。</a:t>
            </a:r>
            <a:endParaRPr lang="zh-CN" altLang="zh-CN" dirty="0"/>
          </a:p>
          <a:p>
            <a:pPr lvl="2"/>
            <a:r>
              <a:rPr lang="en-US" altLang="zh-CN" dirty="0"/>
              <a:t>(4) </a:t>
            </a:r>
            <a:r>
              <a:rPr lang="zh-CN" altLang="zh-CN" dirty="0"/>
              <a:t>按组合键</a:t>
            </a:r>
            <a:r>
              <a:rPr lang="en-US" altLang="zh-CN" dirty="0"/>
              <a:t>Alt+F4</a:t>
            </a:r>
            <a:r>
              <a:rPr lang="zh-CN" altLang="zh-CN" dirty="0" smtClean="0"/>
              <a:t>。</a:t>
            </a:r>
            <a:endParaRPr lang="zh-CN" altLang="zh-CN" dirty="0"/>
          </a:p>
        </p:txBody>
      </p:sp>
      <p:sp>
        <p:nvSpPr>
          <p:cNvPr id="3" name="标题 2"/>
          <p:cNvSpPr>
            <a:spLocks noGrp="1"/>
          </p:cNvSpPr>
          <p:nvPr>
            <p:ph type="title"/>
          </p:nvPr>
        </p:nvSpPr>
        <p:spPr/>
        <p:txBody>
          <a:bodyPr>
            <a:normAutofit/>
          </a:bodyPr>
          <a:lstStyle/>
          <a:p>
            <a:r>
              <a:rPr lang="en-US" altLang="zh-CN" b="1" dirty="0"/>
              <a:t>5.2 Word 2010</a:t>
            </a:r>
            <a:r>
              <a:rPr lang="zh-CN" altLang="zh-CN" b="1" dirty="0"/>
              <a:t>基本</a:t>
            </a:r>
            <a:r>
              <a:rPr lang="zh-CN" altLang="zh-CN" b="1" dirty="0" smtClean="0"/>
              <a:t>操作</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105" y="5264249"/>
            <a:ext cx="180975"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1592" y="5595714"/>
            <a:ext cx="5048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59386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4</a:t>
            </a:r>
            <a:r>
              <a:rPr lang="zh-CN" altLang="zh-CN" b="1" dirty="0"/>
              <a:t>．绘制斜线表头</a:t>
            </a:r>
            <a:endParaRPr lang="zh-CN" altLang="zh-CN" dirty="0"/>
          </a:p>
          <a:p>
            <a:pPr lvl="2"/>
            <a:r>
              <a:rPr lang="en-US" altLang="zh-CN" dirty="0"/>
              <a:t>(1)</a:t>
            </a:r>
            <a:r>
              <a:rPr lang="zh-CN" altLang="zh-CN" dirty="0"/>
              <a:t>拖动行线和列线将表头单元格扩大，将光标插入点定位在表头单元格中；</a:t>
            </a:r>
          </a:p>
          <a:p>
            <a:pPr lvl="2"/>
            <a:r>
              <a:rPr lang="en-US" altLang="zh-CN" dirty="0"/>
              <a:t>(2) </a:t>
            </a:r>
            <a:r>
              <a:rPr lang="zh-CN" altLang="zh-CN" dirty="0"/>
              <a:t>点击“表格工具——设计”选项卡中“绘图边框”命令组中的“绘制表格”按钮，用笔型光标在表头单元格直接绘制出左上角到右下角的斜线</a:t>
            </a:r>
            <a:r>
              <a:rPr lang="zh-CN" altLang="zh-CN" dirty="0" smtClean="0"/>
              <a:t>。</a:t>
            </a:r>
            <a:endParaRPr lang="en-US" altLang="zh-CN" dirty="0" smtClean="0"/>
          </a:p>
          <a:p>
            <a:pPr lvl="2"/>
            <a:r>
              <a:rPr lang="en-US" altLang="zh-CN" dirty="0" smtClean="0"/>
              <a:t>(3)</a:t>
            </a:r>
            <a:r>
              <a:rPr lang="zh-CN" altLang="zh-CN" dirty="0" smtClean="0"/>
              <a:t>输入</a:t>
            </a:r>
            <a:r>
              <a:rPr lang="en-US" altLang="zh-CN" dirty="0"/>
              <a:t>“</a:t>
            </a:r>
            <a:r>
              <a:rPr lang="zh-CN" altLang="zh-CN" dirty="0"/>
              <a:t>行标题</a:t>
            </a:r>
            <a:r>
              <a:rPr lang="en-US" altLang="zh-CN" dirty="0"/>
              <a:t>”</a:t>
            </a:r>
            <a:r>
              <a:rPr lang="zh-CN" altLang="zh-CN" dirty="0"/>
              <a:t>、</a:t>
            </a:r>
            <a:r>
              <a:rPr lang="en-US" altLang="zh-CN" dirty="0"/>
              <a:t>“</a:t>
            </a:r>
            <a:r>
              <a:rPr lang="zh-CN" altLang="zh-CN" dirty="0"/>
              <a:t>列标题</a:t>
            </a:r>
            <a:r>
              <a:rPr lang="en-US" altLang="zh-CN" dirty="0"/>
              <a:t>”</a:t>
            </a:r>
            <a:r>
              <a:rPr lang="zh-CN" altLang="zh-CN" dirty="0"/>
              <a:t>、设置好字体大小即可。</a:t>
            </a:r>
          </a:p>
          <a:p>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28957579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3633854"/>
          </a:xfrm>
        </p:spPr>
        <p:txBody>
          <a:bodyPr>
            <a:normAutofit fontScale="92500" lnSpcReduction="10000"/>
          </a:bodyPr>
          <a:lstStyle/>
          <a:p>
            <a:pPr lvl="1"/>
            <a:r>
              <a:rPr lang="en-US" altLang="zh-CN" b="1" dirty="0"/>
              <a:t>5</a:t>
            </a:r>
            <a:r>
              <a:rPr lang="zh-CN" altLang="en-US" b="1" dirty="0"/>
              <a:t>．表格与文字的相互转换</a:t>
            </a:r>
          </a:p>
          <a:p>
            <a:pPr lvl="2"/>
            <a:r>
              <a:rPr lang="en-US" altLang="zh-CN" b="1" dirty="0" smtClean="0"/>
              <a:t>(</a:t>
            </a:r>
            <a:r>
              <a:rPr lang="en-US" altLang="zh-CN" b="1" dirty="0"/>
              <a:t>1) </a:t>
            </a:r>
            <a:r>
              <a:rPr lang="zh-CN" altLang="en-US" b="1" dirty="0"/>
              <a:t>文字转换为表格的方法</a:t>
            </a:r>
          </a:p>
          <a:p>
            <a:pPr lvl="3"/>
            <a:r>
              <a:rPr lang="zh-CN" altLang="en-US" dirty="0" smtClean="0"/>
              <a:t>选定</a:t>
            </a:r>
            <a:r>
              <a:rPr lang="zh-CN" altLang="en-US" dirty="0"/>
              <a:t>需要转换的文本，单击“插入”选项卡中的“表格”命令组的“表格”按钮，从其弹出的功能项列表中的“插入表格</a:t>
            </a:r>
            <a:r>
              <a:rPr lang="en-US" altLang="zh-CN" dirty="0"/>
              <a:t>…”</a:t>
            </a:r>
            <a:r>
              <a:rPr lang="zh-CN" altLang="en-US" dirty="0"/>
              <a:t>项，即可将所选文本转换成行数不变的表格。</a:t>
            </a:r>
          </a:p>
          <a:p>
            <a:pPr lvl="3"/>
            <a:r>
              <a:rPr lang="zh-CN" altLang="en-US" dirty="0" smtClean="0"/>
              <a:t>选定</a:t>
            </a:r>
            <a:r>
              <a:rPr lang="zh-CN" altLang="en-US" dirty="0"/>
              <a:t>需要转换的文本，单击“插入”选项卡中的“表格”命令组的“表格”按钮，从其弹出的功能项列表中的“文本转换成表格</a:t>
            </a:r>
            <a:r>
              <a:rPr lang="en-US" altLang="zh-CN" dirty="0"/>
              <a:t>…”</a:t>
            </a:r>
            <a:r>
              <a:rPr lang="zh-CN" altLang="en-US" dirty="0"/>
              <a:t>项</a:t>
            </a:r>
            <a:r>
              <a:rPr lang="zh-CN" altLang="en-US" dirty="0" smtClean="0"/>
              <a:t>，</a:t>
            </a:r>
            <a:r>
              <a:rPr lang="zh-CN" altLang="en-US" dirty="0"/>
              <a:t>在</a:t>
            </a:r>
            <a:r>
              <a:rPr lang="zh-CN" altLang="en-US" dirty="0" smtClean="0"/>
              <a:t>系统弹出的</a:t>
            </a:r>
            <a:r>
              <a:rPr lang="zh-CN" altLang="en-US" dirty="0"/>
              <a:t>“将文字转换成表格”</a:t>
            </a:r>
            <a:r>
              <a:rPr lang="zh-CN" altLang="en-US" dirty="0" smtClean="0"/>
              <a:t>对话框中设置</a:t>
            </a:r>
            <a:r>
              <a:rPr lang="zh-CN" altLang="en-US" dirty="0"/>
              <a:t>表格的行、列数等</a:t>
            </a:r>
            <a:r>
              <a:rPr lang="zh-CN" altLang="en-US" dirty="0" smtClean="0"/>
              <a:t>参数。</a:t>
            </a:r>
            <a:endParaRPr lang="zh-CN" altLang="en-US" dirty="0"/>
          </a:p>
          <a:p>
            <a:pPr lvl="2"/>
            <a:r>
              <a:rPr lang="en-US" altLang="zh-CN" b="1" dirty="0"/>
              <a:t>(2)</a:t>
            </a:r>
            <a:r>
              <a:rPr lang="zh-CN" altLang="en-US" b="1" dirty="0"/>
              <a:t>表格转换成文字</a:t>
            </a:r>
          </a:p>
          <a:p>
            <a:pPr lvl="3"/>
            <a:r>
              <a:rPr lang="zh-CN" altLang="en-US" dirty="0" smtClean="0"/>
              <a:t>选定需要转换的表格，</a:t>
            </a:r>
            <a:r>
              <a:rPr lang="zh-CN" altLang="en-US" dirty="0"/>
              <a:t>点击“表格工具</a:t>
            </a:r>
            <a:r>
              <a:rPr lang="en-US" altLang="zh-CN" dirty="0" smtClean="0"/>
              <a:t>—</a:t>
            </a:r>
            <a:r>
              <a:rPr lang="zh-CN" altLang="en-US" dirty="0" smtClean="0"/>
              <a:t>布局</a:t>
            </a:r>
            <a:r>
              <a:rPr lang="zh-CN" altLang="en-US" dirty="0"/>
              <a:t>”选项卡</a:t>
            </a:r>
            <a:r>
              <a:rPr lang="zh-CN" altLang="en-US" dirty="0" smtClean="0"/>
              <a:t>中的</a:t>
            </a:r>
            <a:r>
              <a:rPr lang="zh-CN" altLang="en-US" dirty="0"/>
              <a:t>“转换为文本”按钮</a:t>
            </a:r>
            <a:r>
              <a:rPr lang="zh-CN" altLang="en-US" dirty="0" smtClean="0"/>
              <a:t>，在系统弹出的</a:t>
            </a:r>
            <a:r>
              <a:rPr lang="zh-CN" altLang="en-US" dirty="0"/>
              <a:t>“表格转换成文本”</a:t>
            </a:r>
            <a:r>
              <a:rPr lang="zh-CN" altLang="en-US" dirty="0" smtClean="0"/>
              <a:t>对话框中</a:t>
            </a:r>
            <a:r>
              <a:rPr lang="zh-CN" altLang="en-US" dirty="0"/>
              <a:t>选择合适</a:t>
            </a:r>
            <a:r>
              <a:rPr lang="zh-CN" altLang="en-US" dirty="0" smtClean="0"/>
              <a:t>的分隔符</a:t>
            </a:r>
            <a:r>
              <a:rPr lang="zh-CN" altLang="en-US" dirty="0"/>
              <a:t>来分隔单元格的</a:t>
            </a:r>
            <a:r>
              <a:rPr lang="zh-CN" altLang="en-US" dirty="0" smtClean="0"/>
              <a:t>内容，即</a:t>
            </a:r>
            <a:r>
              <a:rPr lang="zh-CN" altLang="en-US" dirty="0"/>
              <a:t>可</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24175427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5.6.4 </a:t>
            </a:r>
            <a:r>
              <a:rPr lang="zh-CN" altLang="zh-CN" b="1" dirty="0"/>
              <a:t>表格中的数据计算与排序</a:t>
            </a:r>
          </a:p>
          <a:p>
            <a:pPr lvl="1"/>
            <a:r>
              <a:rPr lang="en-US" altLang="zh-CN" b="1" dirty="0"/>
              <a:t>1</a:t>
            </a:r>
            <a:r>
              <a:rPr lang="zh-CN" altLang="zh-CN" b="1" dirty="0"/>
              <a:t>．表格的计算</a:t>
            </a:r>
            <a:endParaRPr lang="zh-CN" altLang="zh-CN" dirty="0"/>
          </a:p>
          <a:p>
            <a:pPr lvl="2"/>
            <a:r>
              <a:rPr lang="en-US" altLang="zh-CN" dirty="0"/>
              <a:t>Word 2010</a:t>
            </a:r>
            <a:r>
              <a:rPr lang="zh-CN" altLang="zh-CN" dirty="0"/>
              <a:t>能对表格单元格中的数值进行计算</a:t>
            </a:r>
            <a:r>
              <a:rPr lang="zh-CN" altLang="zh-CN" dirty="0" smtClean="0"/>
              <a:t>，步骤</a:t>
            </a:r>
            <a:r>
              <a:rPr lang="zh-CN" altLang="zh-CN" dirty="0"/>
              <a:t>如下：</a:t>
            </a:r>
          </a:p>
          <a:p>
            <a:pPr lvl="3"/>
            <a:r>
              <a:rPr lang="en-US" altLang="zh-CN" dirty="0"/>
              <a:t>(1) </a:t>
            </a:r>
            <a:r>
              <a:rPr lang="zh-CN" altLang="zh-CN" dirty="0"/>
              <a:t>将光标插入点定位到放置计算结果的单元格中；</a:t>
            </a:r>
          </a:p>
          <a:p>
            <a:pPr lvl="3"/>
            <a:r>
              <a:rPr lang="en-US" altLang="zh-CN" dirty="0"/>
              <a:t>(2) </a:t>
            </a:r>
            <a:r>
              <a:rPr lang="zh-CN" altLang="zh-CN" dirty="0"/>
              <a:t>点击“表格工具</a:t>
            </a:r>
            <a:r>
              <a:rPr lang="zh-CN" altLang="zh-CN" dirty="0" smtClean="0"/>
              <a:t>—布局</a:t>
            </a:r>
            <a:r>
              <a:rPr lang="zh-CN" altLang="zh-CN" dirty="0"/>
              <a:t>”选项卡</a:t>
            </a:r>
            <a:r>
              <a:rPr lang="zh-CN" altLang="zh-CN" dirty="0" smtClean="0"/>
              <a:t>中的</a:t>
            </a:r>
            <a:r>
              <a:rPr lang="zh-CN" altLang="zh-CN" dirty="0"/>
              <a:t>“</a:t>
            </a:r>
            <a:r>
              <a:rPr lang="en-US" altLang="zh-CN" i="1" dirty="0" err="1"/>
              <a:t>fx</a:t>
            </a:r>
            <a:r>
              <a:rPr lang="zh-CN" altLang="zh-CN" dirty="0"/>
              <a:t>公式”按钮，系统将弹</a:t>
            </a:r>
            <a:r>
              <a:rPr lang="zh-CN" altLang="zh-CN" dirty="0" smtClean="0"/>
              <a:t>出“公式”</a:t>
            </a:r>
            <a:r>
              <a:rPr lang="zh-CN" altLang="zh-CN" dirty="0"/>
              <a:t>对话框；</a:t>
            </a:r>
          </a:p>
          <a:p>
            <a:pPr lvl="3"/>
            <a:r>
              <a:rPr lang="en-US" altLang="zh-CN" dirty="0"/>
              <a:t>(3) </a:t>
            </a:r>
            <a:r>
              <a:rPr lang="zh-CN" altLang="zh-CN" dirty="0"/>
              <a:t>在“粘贴函数”列表框中选择相关函数并确定数据的位置后，单击</a:t>
            </a:r>
            <a:r>
              <a:rPr lang="en-US" altLang="zh-CN" dirty="0"/>
              <a:t>“</a:t>
            </a:r>
            <a:r>
              <a:rPr lang="zh-CN" altLang="zh-CN" dirty="0"/>
              <a:t>确定</a:t>
            </a:r>
            <a:r>
              <a:rPr lang="en-US" altLang="zh-CN" dirty="0"/>
              <a:t>”</a:t>
            </a:r>
            <a:r>
              <a:rPr lang="zh-CN" altLang="zh-CN" dirty="0"/>
              <a:t>按钮</a:t>
            </a:r>
            <a:r>
              <a:rPr lang="zh-CN" altLang="zh-CN" dirty="0" smtClean="0"/>
              <a:t>。</a:t>
            </a:r>
            <a:endParaRPr lang="en-US" altLang="zh-CN" dirty="0" smtClean="0"/>
          </a:p>
          <a:p>
            <a:pPr marL="627063" lvl="2" indent="0">
              <a:buNone/>
            </a:pPr>
            <a:r>
              <a:rPr lang="en-US" altLang="zh-CN" dirty="0" smtClean="0"/>
              <a:t>         </a:t>
            </a:r>
            <a:r>
              <a:rPr lang="zh-CN" altLang="zh-CN" dirty="0" smtClean="0"/>
              <a:t>需要</a:t>
            </a:r>
            <a:r>
              <a:rPr lang="zh-CN" altLang="zh-CN" dirty="0"/>
              <a:t>强调的是：函数括号中的参数允许修改但只能是</a:t>
            </a:r>
            <a:r>
              <a:rPr lang="zh-CN" altLang="zh-CN" dirty="0" smtClean="0"/>
              <a:t>：</a:t>
            </a:r>
            <a:r>
              <a:rPr lang="zh-CN" altLang="en-US" dirty="0" smtClean="0"/>
              <a:t>系统规定的参数，如</a:t>
            </a:r>
            <a:r>
              <a:rPr lang="en-US" altLang="zh-CN" dirty="0" smtClean="0"/>
              <a:t>ABOVE</a:t>
            </a:r>
            <a:r>
              <a:rPr lang="en-US" altLang="zh-CN" dirty="0"/>
              <a:t>, DOWN, LEFT, RIGHT</a:t>
            </a:r>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14485203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grpSp>
        <p:nvGrpSpPr>
          <p:cNvPr id="4" name="Group 2"/>
          <p:cNvGrpSpPr>
            <a:grpSpLocks/>
          </p:cNvGrpSpPr>
          <p:nvPr/>
        </p:nvGrpSpPr>
        <p:grpSpPr bwMode="auto">
          <a:xfrm>
            <a:off x="179512" y="2771636"/>
            <a:ext cx="8892480" cy="3312368"/>
            <a:chOff x="1803" y="8703"/>
            <a:chExt cx="8322" cy="2528"/>
          </a:xfrm>
        </p:grpSpPr>
        <p:pic>
          <p:nvPicPr>
            <p:cNvPr id="1024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8" y="8703"/>
              <a:ext cx="4197" cy="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 y="8820"/>
              <a:ext cx="4005" cy="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403648" y="6156012"/>
            <a:ext cx="7128792" cy="369332"/>
          </a:xfrm>
          <a:prstGeom prst="rect">
            <a:avLst/>
          </a:prstGeom>
        </p:spPr>
        <p:txBody>
          <a:bodyPr wrap="square">
            <a:spAutoFit/>
          </a:bodyPr>
          <a:lstStyle/>
          <a:p>
            <a:r>
              <a:rPr lang="zh-CN" altLang="zh-CN" dirty="0"/>
              <a:t>图</a:t>
            </a:r>
            <a:r>
              <a:rPr lang="en-US" altLang="zh-CN" dirty="0"/>
              <a:t>5</a:t>
            </a:r>
            <a:r>
              <a:rPr lang="zh-CN" altLang="zh-CN" dirty="0"/>
              <a:t>－</a:t>
            </a:r>
            <a:r>
              <a:rPr lang="en-US" altLang="zh-CN" dirty="0"/>
              <a:t>64 </a:t>
            </a:r>
            <a:r>
              <a:rPr lang="zh-CN" altLang="zh-CN" dirty="0"/>
              <a:t>“公式”对话框</a:t>
            </a:r>
            <a:r>
              <a:rPr lang="en-US" altLang="zh-CN" dirty="0"/>
              <a:t>                  </a:t>
            </a:r>
            <a:r>
              <a:rPr lang="en-US" altLang="zh-CN" dirty="0" smtClean="0"/>
              <a:t>                </a:t>
            </a:r>
            <a:r>
              <a:rPr lang="zh-CN" altLang="zh-CN" dirty="0" smtClean="0"/>
              <a:t>图</a:t>
            </a:r>
            <a:r>
              <a:rPr lang="en-US" altLang="zh-CN" dirty="0"/>
              <a:t>5</a:t>
            </a:r>
            <a:r>
              <a:rPr lang="zh-CN" altLang="zh-CN" dirty="0"/>
              <a:t>－</a:t>
            </a:r>
            <a:r>
              <a:rPr lang="en-US" altLang="zh-CN" dirty="0"/>
              <a:t>65 </a:t>
            </a:r>
            <a:r>
              <a:rPr lang="zh-CN" altLang="zh-CN" dirty="0"/>
              <a:t>“排序”对话框</a:t>
            </a:r>
          </a:p>
        </p:txBody>
      </p:sp>
    </p:spTree>
    <p:extLst>
      <p:ext uri="{BB962C8B-B14F-4D97-AF65-F5344CB8AC3E}">
        <p14:creationId xmlns:p14="http://schemas.microsoft.com/office/powerpoint/2010/main" val="1123372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2</a:t>
            </a:r>
            <a:r>
              <a:rPr lang="zh-CN" altLang="zh-CN" b="1" dirty="0"/>
              <a:t>．表格数据的排序</a:t>
            </a:r>
            <a:endParaRPr lang="zh-CN" altLang="zh-CN" dirty="0"/>
          </a:p>
          <a:p>
            <a:pPr lvl="2"/>
            <a:r>
              <a:rPr lang="en-US" altLang="zh-CN" dirty="0"/>
              <a:t>Word 2010</a:t>
            </a:r>
            <a:r>
              <a:rPr lang="zh-CN" altLang="zh-CN" dirty="0"/>
              <a:t>允许对表格中的数据进行排序，操作步骤如下：</a:t>
            </a:r>
          </a:p>
          <a:p>
            <a:pPr lvl="2"/>
            <a:r>
              <a:rPr lang="en-US" altLang="zh-CN" dirty="0"/>
              <a:t>(1) </a:t>
            </a:r>
            <a:r>
              <a:rPr lang="zh-CN" altLang="zh-CN" dirty="0"/>
              <a:t>点击“表格工具</a:t>
            </a:r>
            <a:r>
              <a:rPr lang="zh-CN" altLang="zh-CN" dirty="0" smtClean="0"/>
              <a:t>—布局</a:t>
            </a:r>
            <a:r>
              <a:rPr lang="zh-CN" altLang="zh-CN" dirty="0"/>
              <a:t>”选项卡中“数据”命令组中的“排序”按钮，系统将弹</a:t>
            </a:r>
            <a:r>
              <a:rPr lang="zh-CN" altLang="zh-CN" dirty="0" smtClean="0"/>
              <a:t>出“排序”</a:t>
            </a:r>
            <a:r>
              <a:rPr lang="zh-CN" altLang="zh-CN" dirty="0"/>
              <a:t>对话框；</a:t>
            </a:r>
          </a:p>
          <a:p>
            <a:pPr lvl="2"/>
            <a:r>
              <a:rPr lang="en-US" altLang="zh-CN" dirty="0"/>
              <a:t>(2)</a:t>
            </a:r>
            <a:r>
              <a:rPr lang="zh-CN" altLang="zh-CN" dirty="0"/>
              <a:t>在对话框中，选择排序的主要关键字、次要关键字、升降序等，最后单击</a:t>
            </a:r>
            <a:r>
              <a:rPr lang="en-US" altLang="zh-CN" dirty="0"/>
              <a:t>“</a:t>
            </a:r>
            <a:r>
              <a:rPr lang="zh-CN" altLang="zh-CN" dirty="0"/>
              <a:t>确定</a:t>
            </a:r>
            <a:r>
              <a:rPr lang="en-US" altLang="zh-CN" dirty="0"/>
              <a:t>”</a:t>
            </a:r>
            <a:r>
              <a:rPr lang="zh-CN" altLang="zh-CN" dirty="0"/>
              <a:t>按钮。</a:t>
            </a:r>
          </a:p>
          <a:p>
            <a:pPr lvl="2"/>
            <a:endParaRPr lang="zh-CN" altLang="en-US" dirty="0"/>
          </a:p>
        </p:txBody>
      </p:sp>
      <p:sp>
        <p:nvSpPr>
          <p:cNvPr id="3" name="标题 2"/>
          <p:cNvSpPr>
            <a:spLocks noGrp="1"/>
          </p:cNvSpPr>
          <p:nvPr>
            <p:ph type="title"/>
          </p:nvPr>
        </p:nvSpPr>
        <p:spPr/>
        <p:txBody>
          <a:bodyPr/>
          <a:lstStyle/>
          <a:p>
            <a:r>
              <a:rPr lang="en-US" altLang="zh-CN" dirty="0"/>
              <a:t>5.6 </a:t>
            </a:r>
            <a:r>
              <a:rPr lang="zh-CN" altLang="zh-CN" dirty="0"/>
              <a:t>在</a:t>
            </a:r>
            <a:r>
              <a:rPr lang="en-US" altLang="zh-CN" dirty="0"/>
              <a:t>WORD</a:t>
            </a:r>
            <a:r>
              <a:rPr lang="zh-CN" altLang="zh-CN" dirty="0"/>
              <a:t>文档插入表格</a:t>
            </a:r>
            <a:endParaRPr lang="zh-CN" altLang="en-US" dirty="0"/>
          </a:p>
        </p:txBody>
      </p:sp>
    </p:spTree>
    <p:extLst>
      <p:ext uri="{BB962C8B-B14F-4D97-AF65-F5344CB8AC3E}">
        <p14:creationId xmlns:p14="http://schemas.microsoft.com/office/powerpoint/2010/main" val="1709307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5.7.1 </a:t>
            </a:r>
            <a:r>
              <a:rPr lang="zh-CN" altLang="zh-CN" b="1" dirty="0"/>
              <a:t>插入图片</a:t>
            </a:r>
          </a:p>
          <a:p>
            <a:pPr lvl="1"/>
            <a:r>
              <a:rPr lang="en-US" altLang="zh-CN" b="1" dirty="0"/>
              <a:t>1</a:t>
            </a:r>
            <a:r>
              <a:rPr lang="zh-CN" altLang="zh-CN" b="1" dirty="0"/>
              <a:t>．插入剪贴图</a:t>
            </a:r>
            <a:endParaRPr lang="zh-CN" altLang="zh-CN" dirty="0"/>
          </a:p>
          <a:p>
            <a:pPr lvl="2"/>
            <a:r>
              <a:rPr lang="en-US" altLang="zh-CN" dirty="0" smtClean="0"/>
              <a:t>(</a:t>
            </a:r>
            <a:r>
              <a:rPr lang="en-US" altLang="zh-CN" dirty="0"/>
              <a:t>1)</a:t>
            </a:r>
            <a:r>
              <a:rPr lang="zh-CN" altLang="zh-CN" dirty="0"/>
              <a:t>确定要插入图片的位置，单击</a:t>
            </a:r>
            <a:r>
              <a:rPr lang="en-US" altLang="zh-CN" dirty="0"/>
              <a:t>“</a:t>
            </a:r>
            <a:r>
              <a:rPr lang="zh-CN" altLang="zh-CN" dirty="0"/>
              <a:t>插入</a:t>
            </a:r>
            <a:r>
              <a:rPr lang="en-US" altLang="zh-CN" dirty="0"/>
              <a:t>”</a:t>
            </a:r>
            <a:r>
              <a:rPr lang="zh-CN" altLang="zh-CN" dirty="0"/>
              <a:t>选项卡中</a:t>
            </a:r>
            <a:r>
              <a:rPr lang="en-US" altLang="zh-CN" dirty="0"/>
              <a:t>“</a:t>
            </a:r>
            <a:r>
              <a:rPr lang="zh-CN" altLang="zh-CN" dirty="0"/>
              <a:t>插图</a:t>
            </a:r>
            <a:r>
              <a:rPr lang="en-US" altLang="zh-CN" dirty="0"/>
              <a:t>”</a:t>
            </a:r>
            <a:r>
              <a:rPr lang="zh-CN" altLang="zh-CN" dirty="0"/>
              <a:t>命令组的“剪切板”按钮，系统将在窗口的右侧弹出“剪切画”</a:t>
            </a:r>
            <a:r>
              <a:rPr lang="zh-CN" altLang="zh-CN" dirty="0" smtClean="0"/>
              <a:t>对话框；</a:t>
            </a:r>
            <a:r>
              <a:rPr lang="zh-CN" altLang="zh-CN" dirty="0"/>
              <a:t/>
            </a:r>
            <a:br>
              <a:rPr lang="zh-CN" altLang="zh-CN" dirty="0"/>
            </a:br>
            <a:r>
              <a:rPr lang="en-US" altLang="zh-CN" dirty="0"/>
              <a:t>(2)</a:t>
            </a:r>
            <a:r>
              <a:rPr lang="zh-CN" altLang="zh-CN" dirty="0"/>
              <a:t>在弹出的</a:t>
            </a:r>
            <a:r>
              <a:rPr lang="en-US" altLang="zh-CN" dirty="0"/>
              <a:t>“</a:t>
            </a:r>
            <a:r>
              <a:rPr lang="zh-CN" altLang="zh-CN" dirty="0"/>
              <a:t>剪贴画</a:t>
            </a:r>
            <a:r>
              <a:rPr lang="en-US" altLang="zh-CN" dirty="0"/>
              <a:t>”</a:t>
            </a:r>
            <a:r>
              <a:rPr lang="zh-CN" altLang="zh-CN" dirty="0"/>
              <a:t>对话框的</a:t>
            </a:r>
            <a:r>
              <a:rPr lang="en-US" altLang="zh-CN" dirty="0"/>
              <a:t>“</a:t>
            </a:r>
            <a:r>
              <a:rPr lang="zh-CN" altLang="zh-CN" dirty="0"/>
              <a:t>搜索文字</a:t>
            </a:r>
            <a:r>
              <a:rPr lang="en-US" altLang="zh-CN" dirty="0"/>
              <a:t>”</a:t>
            </a:r>
            <a:r>
              <a:rPr lang="zh-CN" altLang="zh-CN" dirty="0"/>
              <a:t>文本框中输入剪贴画的文件名</a:t>
            </a:r>
            <a:r>
              <a:rPr lang="en-US" altLang="zh-CN" dirty="0"/>
              <a:t>(</a:t>
            </a:r>
            <a:r>
              <a:rPr lang="zh-CN" altLang="zh-CN" dirty="0"/>
              <a:t>扩展名</a:t>
            </a:r>
            <a:r>
              <a:rPr lang="en-US" altLang="zh-CN" dirty="0"/>
              <a:t>.</a:t>
            </a:r>
            <a:r>
              <a:rPr lang="en-US" altLang="zh-CN" dirty="0" err="1"/>
              <a:t>wmf</a:t>
            </a:r>
            <a:r>
              <a:rPr lang="en-US" altLang="zh-CN" dirty="0"/>
              <a:t>)</a:t>
            </a:r>
            <a:r>
              <a:rPr lang="zh-CN" altLang="zh-CN" dirty="0"/>
              <a:t>，或点击</a:t>
            </a:r>
            <a:r>
              <a:rPr lang="en-US" altLang="zh-CN" dirty="0"/>
              <a:t>“</a:t>
            </a:r>
            <a:r>
              <a:rPr lang="zh-CN" altLang="zh-CN" dirty="0"/>
              <a:t>搜索</a:t>
            </a:r>
            <a:r>
              <a:rPr lang="en-US" altLang="zh-CN" dirty="0"/>
              <a:t>”</a:t>
            </a:r>
            <a:r>
              <a:rPr lang="zh-CN" altLang="zh-CN" dirty="0"/>
              <a:t>按钮以浏览方式来查找到所需要的剪贴</a:t>
            </a:r>
            <a:r>
              <a:rPr lang="zh-CN" altLang="zh-CN" dirty="0" smtClean="0"/>
              <a:t>画</a:t>
            </a:r>
            <a:r>
              <a:rPr lang="zh-CN" altLang="en-US" dirty="0" smtClean="0"/>
              <a:t>；</a:t>
            </a:r>
            <a:endParaRPr lang="en-US" altLang="zh-CN" dirty="0" smtClean="0"/>
          </a:p>
          <a:p>
            <a:pPr lvl="2"/>
            <a:r>
              <a:rPr lang="en-US" altLang="zh-CN" dirty="0" smtClean="0"/>
              <a:t>(3)</a:t>
            </a:r>
            <a:r>
              <a:rPr lang="zh-CN" altLang="zh-CN" dirty="0" smtClean="0"/>
              <a:t>单击</a:t>
            </a:r>
            <a:r>
              <a:rPr lang="zh-CN" altLang="zh-CN" dirty="0"/>
              <a:t>该图片即可插入剪贴</a:t>
            </a:r>
            <a:r>
              <a:rPr lang="zh-CN" altLang="zh-CN" dirty="0" smtClean="0"/>
              <a:t>画</a:t>
            </a:r>
            <a:r>
              <a:rPr lang="zh-CN" altLang="en-US" dirty="0"/>
              <a:t>。</a:t>
            </a:r>
            <a:endParaRPr lang="en-US" altLang="zh-CN" dirty="0" smtClean="0"/>
          </a:p>
          <a:p>
            <a:pPr lvl="2"/>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b="1" dirty="0"/>
              <a:t>5.7</a:t>
            </a:r>
            <a:r>
              <a:rPr lang="zh-CN" altLang="zh-CN" b="1" dirty="0"/>
              <a:t>插入对象与</a:t>
            </a:r>
            <a:r>
              <a:rPr lang="zh-CN" altLang="zh-CN" b="1" dirty="0" smtClean="0"/>
              <a:t>绘图</a:t>
            </a:r>
            <a:endParaRPr lang="zh-CN" altLang="en-US" dirty="0"/>
          </a:p>
        </p:txBody>
      </p:sp>
    </p:spTree>
    <p:extLst>
      <p:ext uri="{BB962C8B-B14F-4D97-AF65-F5344CB8AC3E}">
        <p14:creationId xmlns:p14="http://schemas.microsoft.com/office/powerpoint/2010/main" val="583228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2</a:t>
            </a:r>
            <a:r>
              <a:rPr lang="zh-CN" altLang="zh-CN" b="1" dirty="0"/>
              <a:t>．插入图片文件</a:t>
            </a:r>
            <a:endParaRPr lang="zh-CN" altLang="zh-CN" dirty="0"/>
          </a:p>
          <a:p>
            <a:pPr lvl="2"/>
            <a:r>
              <a:rPr lang="en-US" altLang="zh-CN" dirty="0" smtClean="0"/>
              <a:t>(</a:t>
            </a:r>
            <a:r>
              <a:rPr lang="en-US" altLang="zh-CN" dirty="0"/>
              <a:t>1)</a:t>
            </a:r>
            <a:r>
              <a:rPr lang="zh-CN" altLang="zh-CN" dirty="0"/>
              <a:t>将光标定位在要插入图片的位置；</a:t>
            </a:r>
          </a:p>
          <a:p>
            <a:pPr lvl="2"/>
            <a:r>
              <a:rPr lang="en-US" altLang="zh-CN" dirty="0"/>
              <a:t>(2)</a:t>
            </a:r>
            <a:r>
              <a:rPr lang="zh-CN" altLang="zh-CN" dirty="0"/>
              <a:t>单击</a:t>
            </a:r>
            <a:r>
              <a:rPr lang="en-US" altLang="zh-CN" dirty="0"/>
              <a:t>“</a:t>
            </a:r>
            <a:r>
              <a:rPr lang="zh-CN" altLang="zh-CN" dirty="0"/>
              <a:t>插入</a:t>
            </a:r>
            <a:r>
              <a:rPr lang="en-US" altLang="zh-CN" dirty="0"/>
              <a:t>”</a:t>
            </a:r>
            <a:r>
              <a:rPr lang="zh-CN" altLang="zh-CN" dirty="0"/>
              <a:t>选项卡中</a:t>
            </a:r>
            <a:r>
              <a:rPr lang="en-US" altLang="zh-CN" dirty="0"/>
              <a:t>“</a:t>
            </a:r>
            <a:r>
              <a:rPr lang="zh-CN" altLang="zh-CN" dirty="0"/>
              <a:t>插图</a:t>
            </a:r>
            <a:r>
              <a:rPr lang="en-US" altLang="zh-CN" dirty="0"/>
              <a:t>”</a:t>
            </a:r>
            <a:r>
              <a:rPr lang="zh-CN" altLang="zh-CN" dirty="0"/>
              <a:t>命令组中的“图片”按钮，系统将弹</a:t>
            </a:r>
            <a:r>
              <a:rPr lang="zh-CN" altLang="zh-CN" dirty="0" smtClean="0"/>
              <a:t>出“插入图片”对话框</a:t>
            </a:r>
            <a:r>
              <a:rPr lang="zh-CN" altLang="en-US" dirty="0" smtClean="0"/>
              <a:t>；</a:t>
            </a:r>
            <a:endParaRPr lang="en-US" altLang="zh-CN" dirty="0" smtClean="0"/>
          </a:p>
          <a:p>
            <a:pPr lvl="2"/>
            <a:r>
              <a:rPr lang="en-US" altLang="zh-CN" dirty="0" smtClean="0"/>
              <a:t>(3)</a:t>
            </a:r>
            <a:r>
              <a:rPr lang="zh-CN" altLang="zh-CN" dirty="0" smtClean="0"/>
              <a:t>从中</a:t>
            </a:r>
            <a:r>
              <a:rPr lang="zh-CN" altLang="zh-CN" dirty="0"/>
              <a:t>找到要插入图片的位置并选中图片文件，点击“插入”按钮。</a:t>
            </a:r>
          </a:p>
          <a:p>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18514394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5.7.2  </a:t>
            </a:r>
            <a:r>
              <a:rPr lang="zh-CN" altLang="zh-CN" b="1" dirty="0"/>
              <a:t>设置图片格式</a:t>
            </a:r>
          </a:p>
          <a:p>
            <a:pPr lvl="1"/>
            <a:r>
              <a:rPr lang="en-US" altLang="zh-CN" b="1" dirty="0"/>
              <a:t>1</a:t>
            </a:r>
            <a:r>
              <a:rPr lang="zh-CN" altLang="zh-CN" b="1" dirty="0"/>
              <a:t>．绘图工具</a:t>
            </a:r>
            <a:r>
              <a:rPr lang="zh-CN" altLang="zh-CN" b="1" dirty="0" smtClean="0"/>
              <a:t>—格式</a:t>
            </a:r>
            <a:r>
              <a:rPr lang="zh-CN" altLang="zh-CN" b="1" dirty="0"/>
              <a:t>选项卡</a:t>
            </a:r>
            <a:endParaRPr lang="zh-CN" altLang="zh-CN" dirty="0"/>
          </a:p>
          <a:p>
            <a:pPr lvl="2"/>
            <a:r>
              <a:rPr lang="zh-CN" altLang="zh-CN" dirty="0" smtClean="0"/>
              <a:t>图片</a:t>
            </a:r>
            <a:r>
              <a:rPr lang="zh-CN" altLang="zh-CN" dirty="0"/>
              <a:t>格式包括颜色和线条、大小、版式、裁剪等。在</a:t>
            </a:r>
            <a:r>
              <a:rPr lang="en-US" altLang="zh-CN" dirty="0"/>
              <a:t>Word 2010</a:t>
            </a:r>
            <a:r>
              <a:rPr lang="zh-CN" altLang="zh-CN" dirty="0"/>
              <a:t>中，当选中图片时，系统将自动呈现“绘图工具——格式”选项卡</a:t>
            </a:r>
            <a:r>
              <a:rPr lang="zh-CN" altLang="zh-CN" dirty="0" smtClean="0"/>
              <a:t>，使用</a:t>
            </a:r>
            <a:r>
              <a:rPr lang="zh-CN" altLang="zh-CN" dirty="0"/>
              <a:t>很方便。</a:t>
            </a:r>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48" y="4990908"/>
            <a:ext cx="8856984" cy="147083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55776" y="6461743"/>
            <a:ext cx="3762568" cy="369332"/>
          </a:xfrm>
          <a:prstGeom prst="rect">
            <a:avLst/>
          </a:prstGeom>
        </p:spPr>
        <p:txBody>
          <a:bodyPr wrap="none">
            <a:spAutoFit/>
          </a:bodyPr>
          <a:lstStyle/>
          <a:p>
            <a:r>
              <a:rPr lang="zh-CN" altLang="en-US" dirty="0"/>
              <a:t>图</a:t>
            </a:r>
            <a:r>
              <a:rPr lang="en-US" altLang="zh-CN" dirty="0"/>
              <a:t>5-63 “</a:t>
            </a:r>
            <a:r>
              <a:rPr lang="zh-CN" altLang="en-US" dirty="0"/>
              <a:t>绘图工具</a:t>
            </a:r>
            <a:r>
              <a:rPr lang="en-US" altLang="zh-CN" dirty="0"/>
              <a:t>——</a:t>
            </a:r>
            <a:r>
              <a:rPr lang="zh-CN" altLang="en-US" dirty="0"/>
              <a:t>格式”选项卡</a:t>
            </a:r>
          </a:p>
        </p:txBody>
      </p:sp>
    </p:spTree>
    <p:extLst>
      <p:ext uri="{BB962C8B-B14F-4D97-AF65-F5344CB8AC3E}">
        <p14:creationId xmlns:p14="http://schemas.microsoft.com/office/powerpoint/2010/main" val="10997849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2</a:t>
            </a:r>
            <a:r>
              <a:rPr lang="zh-CN" altLang="en-US" b="1" dirty="0"/>
              <a:t>．设置图片格式对话框</a:t>
            </a:r>
          </a:p>
          <a:p>
            <a:pPr lvl="2"/>
            <a:r>
              <a:rPr lang="zh-CN" altLang="en-US" dirty="0" smtClean="0"/>
              <a:t>选中</a:t>
            </a:r>
            <a:r>
              <a:rPr lang="zh-CN" altLang="en-US" dirty="0"/>
              <a:t>要调整的图片右击鼠标从弹出的快捷菜单中点击“设置图片格式</a:t>
            </a:r>
            <a:r>
              <a:rPr lang="en-US" altLang="zh-CN" dirty="0"/>
              <a:t>…”</a:t>
            </a:r>
            <a:r>
              <a:rPr lang="zh-CN" altLang="en-US" dirty="0"/>
              <a:t>项</a:t>
            </a:r>
            <a:r>
              <a:rPr lang="zh-CN" altLang="en-US" dirty="0" smtClean="0"/>
              <a:t>；</a:t>
            </a:r>
            <a:endParaRPr lang="en-US" altLang="zh-CN" dirty="0" smtClean="0"/>
          </a:p>
          <a:p>
            <a:pPr lvl="2"/>
            <a:r>
              <a:rPr lang="zh-CN" altLang="en-US" dirty="0" smtClean="0"/>
              <a:t>“</a:t>
            </a:r>
            <a:r>
              <a:rPr lang="zh-CN" altLang="en-US" dirty="0"/>
              <a:t>绘图工具</a:t>
            </a:r>
            <a:r>
              <a:rPr lang="en-US" altLang="zh-CN" dirty="0" smtClean="0"/>
              <a:t>—</a:t>
            </a:r>
            <a:r>
              <a:rPr lang="zh-CN" altLang="en-US" dirty="0" smtClean="0"/>
              <a:t>格式</a:t>
            </a:r>
            <a:r>
              <a:rPr lang="zh-CN" altLang="en-US" dirty="0"/>
              <a:t>”选项卡中</a:t>
            </a:r>
            <a:r>
              <a:rPr lang="zh-CN" altLang="en-US" dirty="0" smtClean="0"/>
              <a:t>点击属性按钮。</a:t>
            </a:r>
            <a:endParaRPr lang="zh-CN" altLang="en-US" dirty="0"/>
          </a:p>
          <a:p>
            <a:pPr lvl="1"/>
            <a:r>
              <a:rPr lang="en-US" altLang="zh-CN" dirty="0"/>
              <a:t>3</a:t>
            </a:r>
            <a:r>
              <a:rPr lang="zh-CN" altLang="en-US" dirty="0"/>
              <a:t>．</a:t>
            </a:r>
            <a:r>
              <a:rPr lang="zh-CN" altLang="en-US" b="1" dirty="0"/>
              <a:t>裁剪与缩放图片</a:t>
            </a:r>
          </a:p>
          <a:p>
            <a:pPr lvl="2"/>
            <a:r>
              <a:rPr lang="en-US" altLang="zh-CN" dirty="0"/>
              <a:t>(1)</a:t>
            </a:r>
            <a:r>
              <a:rPr lang="zh-CN" altLang="en-US" dirty="0"/>
              <a:t>当所需要的图形仅为插入图形的一部分时，应进行裁剪图片</a:t>
            </a:r>
            <a:r>
              <a:rPr lang="zh-CN" altLang="en-US" dirty="0" smtClean="0"/>
              <a:t>。</a:t>
            </a:r>
            <a:endParaRPr lang="en-US" altLang="zh-CN" dirty="0" smtClean="0"/>
          </a:p>
          <a:p>
            <a:pPr lvl="2"/>
            <a:r>
              <a:rPr lang="en-US" altLang="zh-CN" dirty="0" smtClean="0"/>
              <a:t>(2)</a:t>
            </a:r>
            <a:r>
              <a:rPr lang="zh-CN" altLang="en-US" dirty="0" smtClean="0"/>
              <a:t>单击</a:t>
            </a:r>
            <a:r>
              <a:rPr lang="zh-CN" altLang="en-US" dirty="0"/>
              <a:t>“绘图工具</a:t>
            </a:r>
            <a:r>
              <a:rPr lang="en-US" altLang="zh-CN" dirty="0" smtClean="0"/>
              <a:t>—</a:t>
            </a:r>
            <a:r>
              <a:rPr lang="zh-CN" altLang="en-US" dirty="0" smtClean="0"/>
              <a:t>格式</a:t>
            </a:r>
            <a:r>
              <a:rPr lang="zh-CN" altLang="en-US" dirty="0"/>
              <a:t>”选项卡</a:t>
            </a:r>
            <a:r>
              <a:rPr lang="zh-CN" altLang="en-US" dirty="0" smtClean="0"/>
              <a:t>中的</a:t>
            </a:r>
            <a:r>
              <a:rPr lang="zh-CN" altLang="en-US" dirty="0"/>
              <a:t>“裁剪”按钮</a:t>
            </a:r>
            <a:r>
              <a:rPr lang="zh-CN" altLang="en-US" dirty="0" smtClean="0"/>
              <a:t>，</a:t>
            </a:r>
            <a:endParaRPr lang="en-US" altLang="zh-CN" dirty="0" smtClean="0"/>
          </a:p>
          <a:p>
            <a:pPr lvl="2"/>
            <a:r>
              <a:rPr lang="en-US" altLang="zh-CN" dirty="0" smtClean="0"/>
              <a:t>(3)</a:t>
            </a:r>
            <a:r>
              <a:rPr lang="zh-CN" altLang="en-US" dirty="0" smtClean="0"/>
              <a:t>拖动图片上的黑色折线或直线段即完成图片裁剪；</a:t>
            </a:r>
            <a:endParaRPr lang="en-US" altLang="zh-CN" dirty="0" smtClean="0"/>
          </a:p>
          <a:p>
            <a:pPr lvl="2"/>
            <a:r>
              <a:rPr lang="en-US" altLang="zh-CN" dirty="0" smtClean="0"/>
              <a:t>(4)</a:t>
            </a:r>
            <a:r>
              <a:rPr lang="zh-CN" altLang="en-US" dirty="0" smtClean="0"/>
              <a:t>当</a:t>
            </a:r>
            <a:r>
              <a:rPr lang="zh-CN" altLang="en-US" dirty="0"/>
              <a:t>移动鼠标到图片外，点击左键即退出裁剪</a:t>
            </a:r>
            <a:r>
              <a:rPr lang="zh-CN" altLang="en-US" dirty="0" smtClean="0"/>
              <a:t>。</a:t>
            </a:r>
            <a:endParaRPr lang="zh-CN" altLang="en-US" dirty="0"/>
          </a:p>
          <a:p>
            <a:pPr lvl="2"/>
            <a:r>
              <a:rPr lang="en-US" altLang="zh-CN" dirty="0" smtClean="0"/>
              <a:t>(5)</a:t>
            </a:r>
            <a:r>
              <a:rPr lang="zh-CN" altLang="en-US" dirty="0" smtClean="0"/>
              <a:t>选中</a:t>
            </a:r>
            <a:r>
              <a:rPr lang="zh-CN" altLang="en-US" dirty="0"/>
              <a:t>图片</a:t>
            </a:r>
            <a:r>
              <a:rPr lang="zh-CN" altLang="en-US" dirty="0" smtClean="0"/>
              <a:t>，</a:t>
            </a:r>
            <a:r>
              <a:rPr lang="zh-CN" altLang="en-US" dirty="0"/>
              <a:t>拖动</a:t>
            </a:r>
            <a:r>
              <a:rPr lang="zh-CN" altLang="en-US" dirty="0" smtClean="0"/>
              <a:t>图片四周的</a:t>
            </a:r>
            <a:r>
              <a:rPr lang="en-US" altLang="zh-CN" dirty="0" smtClean="0"/>
              <a:t>8</a:t>
            </a:r>
            <a:r>
              <a:rPr lang="zh-CN" altLang="en-US" dirty="0"/>
              <a:t>个小</a:t>
            </a:r>
            <a:r>
              <a:rPr lang="zh-CN" altLang="en-US" dirty="0" smtClean="0"/>
              <a:t>句柄</a:t>
            </a:r>
            <a:r>
              <a:rPr lang="en-US" altLang="zh-CN" dirty="0" smtClean="0"/>
              <a:t>(</a:t>
            </a:r>
            <a:r>
              <a:rPr lang="zh-CN" altLang="en-US" dirty="0" smtClean="0"/>
              <a:t>缩放点</a:t>
            </a:r>
            <a:r>
              <a:rPr lang="en-US" altLang="zh-CN" dirty="0" smtClean="0"/>
              <a:t>)</a:t>
            </a:r>
            <a:r>
              <a:rPr lang="zh-CN" altLang="en-US" dirty="0" smtClean="0"/>
              <a:t>时</a:t>
            </a:r>
            <a:r>
              <a:rPr lang="zh-CN" altLang="en-US" dirty="0"/>
              <a:t>即可对图片进行缩放，其过程与窗口的缩放相似</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32865896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4</a:t>
            </a:r>
            <a:r>
              <a:rPr lang="zh-CN" altLang="zh-CN" b="1" dirty="0"/>
              <a:t>．图片的复制和删除</a:t>
            </a:r>
            <a:endParaRPr lang="zh-CN" altLang="zh-CN" dirty="0"/>
          </a:p>
          <a:p>
            <a:pPr lvl="2"/>
            <a:r>
              <a:rPr lang="en-US" altLang="zh-CN" b="1" dirty="0"/>
              <a:t>(1)</a:t>
            </a:r>
            <a:r>
              <a:rPr lang="zh-CN" altLang="zh-CN" b="1" dirty="0"/>
              <a:t>图片的复制</a:t>
            </a:r>
          </a:p>
          <a:p>
            <a:pPr lvl="2"/>
            <a:r>
              <a:rPr lang="zh-CN" altLang="zh-CN" dirty="0"/>
              <a:t>复制图片的方法主要有两种：一种是用鼠标拖动对象的同时按住</a:t>
            </a:r>
            <a:r>
              <a:rPr lang="en-US" altLang="zh-CN" dirty="0"/>
              <a:t>Ctrl</a:t>
            </a:r>
            <a:r>
              <a:rPr lang="zh-CN" altLang="zh-CN" dirty="0"/>
              <a:t>键，就可以实现对象的复制。另一种方法是利用剪贴板，使用</a:t>
            </a:r>
            <a:r>
              <a:rPr lang="en-US" altLang="zh-CN" dirty="0"/>
              <a:t>“</a:t>
            </a:r>
            <a:r>
              <a:rPr lang="zh-CN" altLang="zh-CN" dirty="0"/>
              <a:t>复制</a:t>
            </a:r>
            <a:r>
              <a:rPr lang="en-US" altLang="zh-CN" dirty="0"/>
              <a:t>”</a:t>
            </a:r>
            <a:r>
              <a:rPr lang="zh-CN" altLang="zh-CN" dirty="0"/>
              <a:t>与</a:t>
            </a:r>
            <a:r>
              <a:rPr lang="en-US" altLang="zh-CN" dirty="0"/>
              <a:t>“</a:t>
            </a:r>
            <a:r>
              <a:rPr lang="zh-CN" altLang="zh-CN" dirty="0"/>
              <a:t>粘贴</a:t>
            </a:r>
            <a:r>
              <a:rPr lang="en-US" altLang="zh-CN" dirty="0"/>
              <a:t>”</a:t>
            </a:r>
            <a:r>
              <a:rPr lang="zh-CN" altLang="zh-CN" dirty="0"/>
              <a:t>的方法实现对象的复制。</a:t>
            </a:r>
          </a:p>
          <a:p>
            <a:pPr lvl="2"/>
            <a:r>
              <a:rPr lang="en-US" altLang="zh-CN" b="1" dirty="0"/>
              <a:t>(2)</a:t>
            </a:r>
            <a:r>
              <a:rPr lang="zh-CN" altLang="zh-CN" b="1" dirty="0"/>
              <a:t>图片的删除</a:t>
            </a:r>
          </a:p>
          <a:p>
            <a:pPr lvl="2"/>
            <a:r>
              <a:rPr lang="zh-CN" altLang="zh-CN" dirty="0"/>
              <a:t>图片被选定后，按</a:t>
            </a:r>
            <a:r>
              <a:rPr lang="en-US" altLang="zh-CN" dirty="0"/>
              <a:t>Delete</a:t>
            </a:r>
            <a:r>
              <a:rPr lang="zh-CN" altLang="zh-CN" dirty="0"/>
              <a:t>键即删除图片。</a:t>
            </a:r>
          </a:p>
          <a:p>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4283922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71600" y="2492896"/>
            <a:ext cx="7200800" cy="3450696"/>
          </a:xfrm>
        </p:spPr>
        <p:txBody>
          <a:bodyPr/>
          <a:lstStyle/>
          <a:p>
            <a:pPr lvl="1"/>
            <a:r>
              <a:rPr lang="en-US" altLang="zh-CN" b="1" dirty="0"/>
              <a:t>3</a:t>
            </a:r>
            <a:r>
              <a:rPr lang="zh-CN" altLang="zh-CN" b="1" dirty="0"/>
              <a:t>．</a:t>
            </a:r>
            <a:r>
              <a:rPr lang="en-US" altLang="zh-CN" b="1" dirty="0"/>
              <a:t>Word 2010</a:t>
            </a:r>
            <a:r>
              <a:rPr lang="zh-CN" altLang="zh-CN" b="1" dirty="0"/>
              <a:t>窗口的</a:t>
            </a:r>
            <a:r>
              <a:rPr lang="zh-CN" altLang="zh-CN" b="1" dirty="0" smtClean="0"/>
              <a:t>组成</a:t>
            </a:r>
            <a:endParaRPr lang="en-US" altLang="zh-CN" b="1" dirty="0" smtClean="0"/>
          </a:p>
          <a:p>
            <a:pPr marL="627063" lvl="2" indent="0">
              <a:buNone/>
            </a:pPr>
            <a:r>
              <a:rPr lang="en-US" altLang="zh-CN" dirty="0" smtClean="0"/>
              <a:t>         Word2003</a:t>
            </a:r>
            <a:r>
              <a:rPr lang="zh-CN" altLang="zh-CN" dirty="0"/>
              <a:t>的</a:t>
            </a:r>
            <a:r>
              <a:rPr lang="zh-CN" altLang="zh-CN" dirty="0" smtClean="0"/>
              <a:t>窗口主要</a:t>
            </a:r>
            <a:r>
              <a:rPr lang="zh-CN" altLang="zh-CN" dirty="0"/>
              <a:t>由标题栏、开始按钮、选项卡、命令组、编辑区、滚动条、标尺及状态栏等</a:t>
            </a:r>
            <a:r>
              <a:rPr lang="zh-CN" altLang="zh-CN" dirty="0" smtClean="0"/>
              <a:t>组成</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689176"/>
            <a:ext cx="5953125"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94794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3267885" cy="3450696"/>
          </a:xfrm>
        </p:spPr>
        <p:txBody>
          <a:bodyPr>
            <a:normAutofit/>
          </a:bodyPr>
          <a:lstStyle/>
          <a:p>
            <a:r>
              <a:rPr lang="en-US" altLang="zh-CN" b="1" dirty="0"/>
              <a:t>5.7.3 </a:t>
            </a:r>
            <a:r>
              <a:rPr lang="zh-CN" altLang="zh-CN" b="1" dirty="0"/>
              <a:t>插入形状</a:t>
            </a:r>
          </a:p>
          <a:p>
            <a:pPr lvl="1"/>
            <a:r>
              <a:rPr lang="en-US" altLang="zh-CN" b="1" dirty="0"/>
              <a:t>1</a:t>
            </a:r>
            <a:r>
              <a:rPr lang="zh-CN" altLang="en-US" b="1" dirty="0"/>
              <a:t>．插入形状图形                                  </a:t>
            </a:r>
          </a:p>
          <a:p>
            <a:pPr lvl="2"/>
            <a:r>
              <a:rPr lang="zh-CN" altLang="en-US" dirty="0" smtClean="0"/>
              <a:t>在“形状”</a:t>
            </a:r>
            <a:r>
              <a:rPr lang="zh-CN" altLang="en-US" dirty="0"/>
              <a:t>功能项列表中，单击选择所需</a:t>
            </a:r>
            <a:r>
              <a:rPr lang="zh-CN" altLang="en-US" dirty="0" smtClean="0"/>
              <a:t>图形；</a:t>
            </a:r>
            <a:endParaRPr lang="en-US" altLang="zh-CN" dirty="0" smtClean="0"/>
          </a:p>
          <a:p>
            <a:pPr lvl="2"/>
            <a:r>
              <a:rPr lang="zh-CN" altLang="en-US" dirty="0" smtClean="0"/>
              <a:t>将鼠标移</a:t>
            </a:r>
            <a:r>
              <a:rPr lang="zh-CN" altLang="en-US" dirty="0"/>
              <a:t>至要插入图片的位置，此时</a:t>
            </a:r>
            <a:r>
              <a:rPr lang="zh-CN" altLang="en-US" dirty="0" smtClean="0"/>
              <a:t>鼠标变成</a:t>
            </a:r>
            <a:r>
              <a:rPr lang="zh-CN" altLang="en-US" dirty="0"/>
              <a:t>“</a:t>
            </a:r>
            <a:r>
              <a:rPr lang="en-US" altLang="zh-CN" dirty="0"/>
              <a:t>+”</a:t>
            </a:r>
            <a:r>
              <a:rPr lang="zh-CN" altLang="en-US" dirty="0"/>
              <a:t>字形，拖动鼠标到合适的位置即可</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599534"/>
            <a:ext cx="2160240" cy="5173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70393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．编辑自选图形格式</a:t>
            </a:r>
            <a:endParaRPr lang="zh-CN" altLang="zh-CN" dirty="0"/>
          </a:p>
          <a:p>
            <a:pPr lvl="2"/>
            <a:r>
              <a:rPr lang="zh-CN" altLang="zh-CN" dirty="0"/>
              <a:t>自选图形绘制好后</a:t>
            </a:r>
            <a:r>
              <a:rPr lang="zh-CN" altLang="zh-CN" dirty="0" smtClean="0"/>
              <a:t>，</a:t>
            </a:r>
            <a:r>
              <a:rPr lang="zh-CN" altLang="en-US" dirty="0" smtClean="0"/>
              <a:t>其四周有</a:t>
            </a:r>
            <a:r>
              <a:rPr lang="en-US" altLang="zh-CN" dirty="0" smtClean="0"/>
              <a:t>8</a:t>
            </a:r>
            <a:r>
              <a:rPr lang="zh-CN" altLang="zh-CN" dirty="0" smtClean="0"/>
              <a:t>个控制</a:t>
            </a:r>
            <a:r>
              <a:rPr lang="zh-CN" altLang="en-US" dirty="0" smtClean="0"/>
              <a:t>句柄</a:t>
            </a:r>
            <a:r>
              <a:rPr lang="zh-CN" altLang="zh-CN" dirty="0" smtClean="0"/>
              <a:t>和</a:t>
            </a:r>
            <a:r>
              <a:rPr lang="en-US" altLang="zh-CN" dirty="0"/>
              <a:t>1</a:t>
            </a:r>
            <a:r>
              <a:rPr lang="zh-CN" altLang="zh-CN" dirty="0"/>
              <a:t>个圆形绿色旋转</a:t>
            </a:r>
            <a:r>
              <a:rPr lang="zh-CN" altLang="zh-CN" dirty="0" smtClean="0"/>
              <a:t>柄。</a:t>
            </a:r>
            <a:r>
              <a:rPr lang="zh-CN" altLang="en-US" dirty="0" smtClean="0"/>
              <a:t>拖动它们将改变自选图形的大小与方向；</a:t>
            </a:r>
            <a:endParaRPr lang="zh-CN" altLang="zh-CN" dirty="0"/>
          </a:p>
          <a:p>
            <a:pPr lvl="2"/>
            <a:r>
              <a:rPr lang="zh-CN" altLang="zh-CN" dirty="0"/>
              <a:t>使用“图片工具</a:t>
            </a:r>
            <a:r>
              <a:rPr lang="zh-CN" altLang="zh-CN" dirty="0" smtClean="0"/>
              <a:t>—格式</a:t>
            </a:r>
            <a:r>
              <a:rPr lang="zh-CN" altLang="zh-CN" dirty="0"/>
              <a:t>”选项卡中的相应的功能按钮对自选图形进行设置，包括线型及颜色、字体及设置阴影、三维立体效果等</a:t>
            </a:r>
            <a:r>
              <a:rPr lang="zh-CN" altLang="zh-CN" dirty="0" smtClean="0"/>
              <a:t>格式</a:t>
            </a:r>
            <a:r>
              <a:rPr lang="zh-CN" altLang="en-US" dirty="0" smtClean="0"/>
              <a:t>；</a:t>
            </a:r>
            <a:endParaRPr lang="zh-CN" altLang="zh-CN" dirty="0"/>
          </a:p>
          <a:p>
            <a:pPr lvl="2"/>
            <a:r>
              <a:rPr lang="zh-CN" altLang="zh-CN" dirty="0" smtClean="0"/>
              <a:t>或是右击</a:t>
            </a:r>
            <a:r>
              <a:rPr lang="zh-CN" altLang="en-US" dirty="0" smtClean="0"/>
              <a:t>图形</a:t>
            </a:r>
            <a:r>
              <a:rPr lang="zh-CN" altLang="zh-CN" dirty="0" smtClean="0"/>
              <a:t>，在快捷</a:t>
            </a:r>
            <a:r>
              <a:rPr lang="zh-CN" altLang="zh-CN" dirty="0"/>
              <a:t>菜单中点击</a:t>
            </a:r>
            <a:r>
              <a:rPr lang="en-US" altLang="zh-CN" dirty="0"/>
              <a:t>“</a:t>
            </a:r>
            <a:r>
              <a:rPr lang="zh-CN" altLang="zh-CN" dirty="0"/>
              <a:t>设置图片格式</a:t>
            </a:r>
            <a:r>
              <a:rPr lang="en-US" altLang="zh-CN" dirty="0"/>
              <a:t>…”</a:t>
            </a:r>
            <a:r>
              <a:rPr lang="zh-CN" altLang="zh-CN" dirty="0"/>
              <a:t>项</a:t>
            </a:r>
            <a:r>
              <a:rPr lang="zh-CN" altLang="zh-CN" dirty="0" smtClean="0"/>
              <a:t>，</a:t>
            </a:r>
            <a:r>
              <a:rPr lang="zh-CN" altLang="en-US" dirty="0" smtClean="0"/>
              <a:t>在</a:t>
            </a:r>
            <a:r>
              <a:rPr lang="zh-CN" altLang="zh-CN" dirty="0" smtClean="0"/>
              <a:t>弹</a:t>
            </a:r>
            <a:r>
              <a:rPr lang="zh-CN" altLang="zh-CN" dirty="0"/>
              <a:t>出“设置图片格式”</a:t>
            </a:r>
            <a:r>
              <a:rPr lang="zh-CN" altLang="zh-CN" dirty="0" smtClean="0"/>
              <a:t>对话框</a:t>
            </a:r>
            <a:r>
              <a:rPr lang="zh-CN" altLang="en-US" dirty="0" smtClean="0"/>
              <a:t>中</a:t>
            </a:r>
            <a:r>
              <a:rPr lang="zh-CN" altLang="zh-CN" dirty="0" smtClean="0"/>
              <a:t>对</a:t>
            </a:r>
            <a:r>
              <a:rPr lang="zh-CN" altLang="zh-CN" dirty="0"/>
              <a:t>自选图形进行</a:t>
            </a:r>
            <a:r>
              <a:rPr lang="zh-CN" altLang="zh-CN" dirty="0" smtClean="0"/>
              <a:t>设置</a:t>
            </a:r>
            <a:r>
              <a:rPr lang="zh-CN" altLang="en-US" dirty="0" smtClean="0"/>
              <a:t>。</a:t>
            </a:r>
            <a:endParaRPr lang="en-US" altLang="zh-CN" dirty="0" smtClean="0"/>
          </a:p>
          <a:p>
            <a:pPr lvl="2"/>
            <a:r>
              <a:rPr lang="zh-CN" altLang="zh-CN" dirty="0" smtClean="0"/>
              <a:t>对于</a:t>
            </a:r>
            <a:r>
              <a:rPr lang="zh-CN" altLang="zh-CN" dirty="0"/>
              <a:t>能添加文字的部分自选图形</a:t>
            </a:r>
            <a:r>
              <a:rPr lang="zh-CN" altLang="zh-CN" dirty="0" smtClean="0"/>
              <a:t>，</a:t>
            </a:r>
            <a:r>
              <a:rPr lang="zh-CN" altLang="en-US" dirty="0"/>
              <a:t>单</a:t>
            </a:r>
            <a:r>
              <a:rPr lang="zh-CN" altLang="zh-CN" dirty="0" smtClean="0"/>
              <a:t>击</a:t>
            </a:r>
            <a:r>
              <a:rPr lang="zh-CN" altLang="zh-CN" dirty="0"/>
              <a:t>其中部，即转为文本输入状态，可根据需要添加相应的文字。</a:t>
            </a:r>
          </a:p>
          <a:p>
            <a:pPr lvl="2"/>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87657317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3</a:t>
            </a:r>
            <a:r>
              <a:rPr lang="zh-CN" altLang="zh-CN" b="1" dirty="0"/>
              <a:t>．自选图形的组合与取消组合</a:t>
            </a:r>
            <a:endParaRPr lang="zh-CN" altLang="zh-CN" dirty="0"/>
          </a:p>
          <a:p>
            <a:pPr lvl="2"/>
            <a:r>
              <a:rPr lang="en-US" altLang="zh-CN" dirty="0" smtClean="0"/>
              <a:t>(</a:t>
            </a:r>
            <a:r>
              <a:rPr lang="en-US" altLang="zh-CN" dirty="0"/>
              <a:t>1)</a:t>
            </a:r>
            <a:r>
              <a:rPr lang="zh-CN" altLang="zh-CN" dirty="0"/>
              <a:t>按住</a:t>
            </a:r>
            <a:r>
              <a:rPr lang="en-US" altLang="zh-CN" dirty="0"/>
              <a:t>Shift</a:t>
            </a:r>
            <a:r>
              <a:rPr lang="zh-CN" altLang="zh-CN" dirty="0"/>
              <a:t>键，用鼠标左键逐一单击要组合的图形；</a:t>
            </a:r>
          </a:p>
          <a:p>
            <a:pPr lvl="2"/>
            <a:r>
              <a:rPr lang="en-US" altLang="zh-CN" dirty="0"/>
              <a:t>(2)</a:t>
            </a:r>
            <a:r>
              <a:rPr lang="zh-CN" altLang="zh-CN" dirty="0"/>
              <a:t>单击鼠标右键，从快捷菜单中选择</a:t>
            </a:r>
            <a:r>
              <a:rPr lang="en-US" altLang="zh-CN" dirty="0"/>
              <a:t>“</a:t>
            </a:r>
            <a:r>
              <a:rPr lang="zh-CN" altLang="zh-CN" dirty="0"/>
              <a:t>组合</a:t>
            </a:r>
            <a:r>
              <a:rPr lang="en-US" altLang="zh-CN" dirty="0"/>
              <a:t>”</a:t>
            </a:r>
            <a:r>
              <a:rPr lang="zh-CN" altLang="zh-CN" dirty="0"/>
              <a:t>项，再从其级联菜单中选择</a:t>
            </a:r>
            <a:r>
              <a:rPr lang="en-US" altLang="zh-CN" dirty="0"/>
              <a:t>“</a:t>
            </a:r>
            <a:r>
              <a:rPr lang="zh-CN" altLang="zh-CN" dirty="0"/>
              <a:t>组合</a:t>
            </a:r>
            <a:r>
              <a:rPr lang="en-US" altLang="zh-CN" dirty="0"/>
              <a:t>”</a:t>
            </a:r>
            <a:r>
              <a:rPr lang="zh-CN" altLang="zh-CN" dirty="0"/>
              <a:t>命令，系统将所有选中的图形组合成一个图形</a:t>
            </a:r>
            <a:r>
              <a:rPr lang="zh-CN" altLang="zh-CN" dirty="0" smtClean="0"/>
              <a:t>。</a:t>
            </a:r>
            <a:endParaRPr lang="zh-CN" altLang="zh-CN" dirty="0"/>
          </a:p>
          <a:p>
            <a:pPr lvl="2"/>
            <a:r>
              <a:rPr lang="zh-CN" altLang="zh-CN" dirty="0" smtClean="0"/>
              <a:t>右</a:t>
            </a:r>
            <a:r>
              <a:rPr lang="zh-CN" altLang="zh-CN" dirty="0"/>
              <a:t>击要取消组合的图形，在弹出的快捷菜单中选择</a:t>
            </a:r>
            <a:r>
              <a:rPr lang="en-US" altLang="zh-CN" dirty="0"/>
              <a:t>“</a:t>
            </a:r>
            <a:r>
              <a:rPr lang="zh-CN" altLang="zh-CN" dirty="0"/>
              <a:t>组合</a:t>
            </a:r>
            <a:r>
              <a:rPr lang="en-US" altLang="zh-CN" dirty="0"/>
              <a:t>”</a:t>
            </a:r>
            <a:r>
              <a:rPr lang="zh-CN" altLang="zh-CN" dirty="0"/>
              <a:t>项，从其级联菜单中选择</a:t>
            </a:r>
            <a:r>
              <a:rPr lang="en-US" altLang="zh-CN" dirty="0"/>
              <a:t>“</a:t>
            </a:r>
            <a:r>
              <a:rPr lang="zh-CN" altLang="zh-CN" dirty="0"/>
              <a:t>取消组合</a:t>
            </a:r>
            <a:r>
              <a:rPr lang="en-US" altLang="zh-CN" dirty="0"/>
              <a:t>”</a:t>
            </a:r>
            <a:r>
              <a:rPr lang="zh-CN" altLang="zh-CN" dirty="0"/>
              <a:t>命令即可</a:t>
            </a:r>
            <a:r>
              <a:rPr lang="zh-CN" altLang="zh-CN" dirty="0" smtClean="0"/>
              <a:t>。</a:t>
            </a:r>
            <a:endParaRPr lang="en-US" altLang="zh-CN" dirty="0" smtClean="0"/>
          </a:p>
          <a:p>
            <a:pPr marL="347663" lvl="1" indent="0">
              <a:buNone/>
            </a:pPr>
            <a:r>
              <a:rPr lang="zh-CN" altLang="zh-CN" b="1" dirty="0"/>
              <a:t>注意，在将各种图形组合成一个图形之前，首先要将嵌入式对象变成浮动式对象，再进行组合。</a:t>
            </a:r>
          </a:p>
          <a:p>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10944741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5.7.4 </a:t>
            </a:r>
            <a:r>
              <a:rPr lang="zh-CN" altLang="zh-CN" b="1" dirty="0"/>
              <a:t>插入</a:t>
            </a:r>
            <a:r>
              <a:rPr lang="zh-CN" altLang="zh-CN" b="1" dirty="0" smtClean="0"/>
              <a:t>公式</a:t>
            </a:r>
            <a:endParaRPr lang="en-US" altLang="zh-CN" b="1" dirty="0" smtClean="0"/>
          </a:p>
          <a:p>
            <a:pPr lvl="1"/>
            <a:r>
              <a:rPr lang="en-US" altLang="zh-CN" b="1" dirty="0"/>
              <a:t>1</a:t>
            </a:r>
            <a:r>
              <a:rPr lang="zh-CN" altLang="zh-CN" b="1" dirty="0"/>
              <a:t>．插入数学公式</a:t>
            </a:r>
            <a:endParaRPr lang="zh-CN" altLang="zh-CN" dirty="0"/>
          </a:p>
          <a:p>
            <a:pPr lvl="2"/>
            <a:r>
              <a:rPr lang="en-US" altLang="zh-CN" dirty="0" smtClean="0"/>
              <a:t>(</a:t>
            </a:r>
            <a:r>
              <a:rPr lang="en-US" altLang="zh-CN" dirty="0"/>
              <a:t>1)</a:t>
            </a:r>
            <a:r>
              <a:rPr lang="zh-CN" altLang="zh-CN" dirty="0"/>
              <a:t>将光标定在要插入公式的位置，单击</a:t>
            </a:r>
            <a:r>
              <a:rPr lang="en-US" altLang="zh-CN" dirty="0"/>
              <a:t>“</a:t>
            </a:r>
            <a:r>
              <a:rPr lang="zh-CN" altLang="zh-CN" dirty="0"/>
              <a:t>插入</a:t>
            </a:r>
            <a:r>
              <a:rPr lang="en-US" altLang="zh-CN" dirty="0"/>
              <a:t>”</a:t>
            </a:r>
            <a:r>
              <a:rPr lang="zh-CN" altLang="zh-CN" dirty="0"/>
              <a:t>选项卡</a:t>
            </a:r>
            <a:r>
              <a:rPr lang="zh-CN" altLang="zh-CN" dirty="0" smtClean="0"/>
              <a:t>中的</a:t>
            </a:r>
            <a:r>
              <a:rPr lang="zh-CN" altLang="zh-CN" dirty="0"/>
              <a:t>“对象”按钮，系统将弹出</a:t>
            </a:r>
            <a:r>
              <a:rPr lang="en-US" altLang="zh-CN" dirty="0"/>
              <a:t>“</a:t>
            </a:r>
            <a:r>
              <a:rPr lang="zh-CN" altLang="zh-CN" dirty="0"/>
              <a:t>对象</a:t>
            </a:r>
            <a:r>
              <a:rPr lang="en-US" altLang="zh-CN" dirty="0"/>
              <a:t>”</a:t>
            </a:r>
            <a:r>
              <a:rPr lang="zh-CN" altLang="zh-CN" dirty="0" smtClean="0"/>
              <a:t>对话框；</a:t>
            </a:r>
            <a:endParaRPr lang="en-US" altLang="zh-CN" dirty="0" smtClean="0"/>
          </a:p>
          <a:p>
            <a:pPr lvl="2"/>
            <a:r>
              <a:rPr lang="en-US" altLang="zh-CN" dirty="0"/>
              <a:t>(2)</a:t>
            </a:r>
            <a:r>
              <a:rPr lang="zh-CN" altLang="zh-CN" dirty="0"/>
              <a:t>在</a:t>
            </a:r>
            <a:r>
              <a:rPr lang="en-US" altLang="zh-CN" dirty="0"/>
              <a:t>“</a:t>
            </a:r>
            <a:r>
              <a:rPr lang="zh-CN" altLang="zh-CN" dirty="0"/>
              <a:t>新建</a:t>
            </a:r>
            <a:r>
              <a:rPr lang="en-US" altLang="zh-CN" dirty="0"/>
              <a:t>”</a:t>
            </a:r>
            <a:r>
              <a:rPr lang="zh-CN" altLang="zh-CN" dirty="0"/>
              <a:t>选项卡“对象类型”列表框中选择</a:t>
            </a:r>
            <a:r>
              <a:rPr lang="en-US" altLang="zh-CN" dirty="0"/>
              <a:t>“Microsoft</a:t>
            </a:r>
            <a:r>
              <a:rPr lang="zh-CN" altLang="zh-CN" dirty="0"/>
              <a:t>公式</a:t>
            </a:r>
            <a:r>
              <a:rPr lang="en-US" altLang="zh-CN" dirty="0"/>
              <a:t>3.0”</a:t>
            </a:r>
            <a:r>
              <a:rPr lang="zh-CN" altLang="zh-CN" dirty="0"/>
              <a:t>项，单击</a:t>
            </a:r>
            <a:r>
              <a:rPr lang="en-US" altLang="zh-CN" dirty="0"/>
              <a:t>“</a:t>
            </a:r>
            <a:r>
              <a:rPr lang="zh-CN" altLang="zh-CN" dirty="0"/>
              <a:t>确定</a:t>
            </a:r>
            <a:r>
              <a:rPr lang="en-US" altLang="zh-CN" dirty="0"/>
              <a:t>”</a:t>
            </a:r>
            <a:r>
              <a:rPr lang="zh-CN" altLang="zh-CN" dirty="0"/>
              <a:t>按钮；</a:t>
            </a:r>
          </a:p>
          <a:p>
            <a:pPr lvl="2"/>
            <a:r>
              <a:rPr lang="en-US" altLang="zh-CN" dirty="0"/>
              <a:t>(3)</a:t>
            </a:r>
            <a:r>
              <a:rPr lang="zh-CN" altLang="zh-CN" dirty="0"/>
              <a:t>屏幕上弹出</a:t>
            </a:r>
            <a:r>
              <a:rPr lang="en-US" altLang="zh-CN" dirty="0"/>
              <a:t>“</a:t>
            </a:r>
            <a:r>
              <a:rPr lang="zh-CN" altLang="zh-CN" dirty="0"/>
              <a:t>公式</a:t>
            </a:r>
            <a:r>
              <a:rPr lang="en-US" altLang="zh-CN" dirty="0"/>
              <a:t>”</a:t>
            </a:r>
            <a:r>
              <a:rPr lang="zh-CN" altLang="zh-CN" dirty="0"/>
              <a:t>工具栏和公式编辑区</a:t>
            </a:r>
            <a:r>
              <a:rPr lang="zh-CN" altLang="zh-CN" dirty="0" smtClean="0"/>
              <a:t>，用户</a:t>
            </a:r>
            <a:r>
              <a:rPr lang="zh-CN" altLang="zh-CN" dirty="0"/>
              <a:t>可以从公式插入点处开始输入数学公式。公式输入完毕，单击公式编辑区外的任意区域，即可退出公式编辑状态返回文档编辑状态</a:t>
            </a:r>
            <a:r>
              <a:rPr lang="zh-CN" altLang="zh-CN" dirty="0" smtClean="0"/>
              <a:t>。</a:t>
            </a:r>
            <a:endParaRPr lang="zh-CN" altLang="zh-CN" b="1"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17689541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127088"/>
            <a:ext cx="4523245" cy="2814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5998" y="3789040"/>
            <a:ext cx="4624514"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58317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2</a:t>
            </a:r>
            <a:r>
              <a:rPr lang="zh-CN" altLang="zh-CN" b="1" dirty="0"/>
              <a:t>．修改数学公式</a:t>
            </a:r>
            <a:endParaRPr lang="zh-CN" altLang="zh-CN" dirty="0"/>
          </a:p>
          <a:p>
            <a:pPr lvl="2"/>
            <a:r>
              <a:rPr lang="zh-CN" altLang="zh-CN" dirty="0"/>
              <a:t>插入的公式是一个整体图形对象，单击公式对象可对其进行选定，像图片一样进行复制、删除、移动、缩放操作；双击公式对象则进入公式编辑环境，可重新进行编辑修改公式。</a:t>
            </a:r>
          </a:p>
          <a:p>
            <a:pPr lvl="2"/>
            <a:r>
              <a:rPr lang="zh-CN" altLang="zh-CN" dirty="0"/>
              <a:t>值得注意的是，</a:t>
            </a:r>
            <a:r>
              <a:rPr lang="en-US" altLang="zh-CN" dirty="0"/>
              <a:t>Word 2010</a:t>
            </a:r>
            <a:r>
              <a:rPr lang="zh-CN" altLang="zh-CN" dirty="0"/>
              <a:t>对</a:t>
            </a:r>
            <a:r>
              <a:rPr lang="en-US" altLang="zh-CN" dirty="0"/>
              <a:t>Word 97~2003</a:t>
            </a:r>
            <a:r>
              <a:rPr lang="zh-CN" altLang="zh-CN" dirty="0"/>
              <a:t>文档</a:t>
            </a:r>
            <a:r>
              <a:rPr lang="en-US" altLang="zh-CN" dirty="0"/>
              <a:t>(*.doc)</a:t>
            </a:r>
            <a:r>
              <a:rPr lang="zh-CN" altLang="zh-CN" dirty="0"/>
              <a:t>是禁止使用公式编辑器的。</a:t>
            </a:r>
          </a:p>
          <a:p>
            <a:pPr lvl="1"/>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10786852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5.7.5 </a:t>
            </a:r>
            <a:r>
              <a:rPr lang="zh-CN" altLang="zh-CN" b="1" dirty="0"/>
              <a:t>插入文本框</a:t>
            </a:r>
          </a:p>
          <a:p>
            <a:pPr lvl="1"/>
            <a:r>
              <a:rPr lang="en-US" altLang="zh-CN" b="1" dirty="0"/>
              <a:t>1</a:t>
            </a:r>
            <a:r>
              <a:rPr lang="zh-CN" altLang="zh-CN" b="1" dirty="0"/>
              <a:t>．插入文本框</a:t>
            </a:r>
            <a:endParaRPr lang="zh-CN" altLang="zh-CN" dirty="0"/>
          </a:p>
          <a:p>
            <a:pPr lvl="2"/>
            <a:r>
              <a:rPr lang="en-US" altLang="zh-CN" dirty="0" smtClean="0"/>
              <a:t>(</a:t>
            </a:r>
            <a:r>
              <a:rPr lang="en-US" altLang="zh-CN" dirty="0"/>
              <a:t>1)</a:t>
            </a:r>
            <a:r>
              <a:rPr lang="zh-CN" altLang="zh-CN" dirty="0"/>
              <a:t>单击</a:t>
            </a:r>
            <a:r>
              <a:rPr lang="en-US" altLang="zh-CN" dirty="0"/>
              <a:t>“</a:t>
            </a:r>
            <a:r>
              <a:rPr lang="zh-CN" altLang="zh-CN" dirty="0"/>
              <a:t>插入</a:t>
            </a:r>
            <a:r>
              <a:rPr lang="en-US" altLang="zh-CN" dirty="0"/>
              <a:t>”</a:t>
            </a:r>
            <a:r>
              <a:rPr lang="zh-CN" altLang="zh-CN" dirty="0"/>
              <a:t>选项卡</a:t>
            </a:r>
            <a:r>
              <a:rPr lang="zh-CN" altLang="zh-CN" dirty="0" smtClean="0"/>
              <a:t>中的</a:t>
            </a:r>
            <a:r>
              <a:rPr lang="zh-CN" altLang="zh-CN" dirty="0"/>
              <a:t>“文本框”按钮，系统将弹出其内置</a:t>
            </a:r>
            <a:r>
              <a:rPr lang="zh-CN" altLang="zh-CN" dirty="0" smtClean="0"/>
              <a:t>的文本框</a:t>
            </a:r>
            <a:r>
              <a:rPr lang="zh-CN" altLang="zh-CN" dirty="0"/>
              <a:t>模板的列表</a:t>
            </a:r>
            <a:r>
              <a:rPr lang="zh-CN" altLang="zh-CN" dirty="0" smtClean="0"/>
              <a:t>以及相关</a:t>
            </a:r>
            <a:r>
              <a:rPr lang="zh-CN" altLang="zh-CN" dirty="0"/>
              <a:t>功能列表</a:t>
            </a:r>
            <a:r>
              <a:rPr lang="zh-CN" altLang="zh-CN" dirty="0" smtClean="0"/>
              <a:t>项</a:t>
            </a:r>
            <a:r>
              <a:rPr lang="zh-CN" altLang="en-US" dirty="0" smtClean="0"/>
              <a:t>；</a:t>
            </a:r>
            <a:endParaRPr lang="en-US" altLang="zh-CN" dirty="0" smtClean="0"/>
          </a:p>
          <a:p>
            <a:pPr lvl="2"/>
            <a:r>
              <a:rPr lang="en-US" altLang="zh-CN" dirty="0" smtClean="0"/>
              <a:t>(2)</a:t>
            </a:r>
            <a:r>
              <a:rPr lang="zh-CN" altLang="zh-CN" dirty="0" smtClean="0"/>
              <a:t>点击满足</a:t>
            </a:r>
            <a:r>
              <a:rPr lang="zh-CN" altLang="zh-CN" dirty="0"/>
              <a:t>要求的内置</a:t>
            </a:r>
            <a:r>
              <a:rPr lang="zh-CN" altLang="zh-CN" dirty="0" smtClean="0"/>
              <a:t>文本框</a:t>
            </a:r>
            <a:r>
              <a:rPr lang="zh-CN" altLang="en-US" dirty="0" smtClean="0"/>
              <a:t>即可。</a:t>
            </a:r>
            <a:endParaRPr lang="en-US" altLang="zh-CN" dirty="0" smtClean="0"/>
          </a:p>
          <a:p>
            <a:pPr lvl="2"/>
            <a:r>
              <a:rPr lang="en-US" altLang="zh-CN" dirty="0" smtClean="0"/>
              <a:t>(3)</a:t>
            </a:r>
            <a:r>
              <a:rPr lang="zh-CN" altLang="zh-CN" dirty="0"/>
              <a:t>若用户选择点击“绘制文本框”项</a:t>
            </a:r>
            <a:r>
              <a:rPr lang="zh-CN" altLang="zh-CN" dirty="0" smtClean="0"/>
              <a:t>，用户</a:t>
            </a:r>
            <a:r>
              <a:rPr lang="zh-CN" altLang="en-US" dirty="0" smtClean="0"/>
              <a:t>可</a:t>
            </a:r>
            <a:r>
              <a:rPr lang="zh-CN" altLang="zh-CN" dirty="0" smtClean="0"/>
              <a:t>在</a:t>
            </a:r>
            <a:r>
              <a:rPr lang="zh-CN" altLang="zh-CN" dirty="0"/>
              <a:t>要创建文本框的</a:t>
            </a:r>
            <a:r>
              <a:rPr lang="zh-CN" altLang="zh-CN" dirty="0" smtClean="0"/>
              <a:t>位置拖</a:t>
            </a:r>
            <a:r>
              <a:rPr lang="zh-CN" altLang="en-US" dirty="0" smtClean="0"/>
              <a:t>出一个</a:t>
            </a:r>
            <a:r>
              <a:rPr lang="zh-CN" altLang="zh-CN" dirty="0" smtClean="0"/>
              <a:t>大小</a:t>
            </a:r>
            <a:r>
              <a:rPr lang="zh-CN" altLang="en-US" dirty="0"/>
              <a:t>适合</a:t>
            </a:r>
            <a:r>
              <a:rPr lang="zh-CN" altLang="zh-CN" dirty="0" smtClean="0"/>
              <a:t>的</a:t>
            </a:r>
            <a:r>
              <a:rPr lang="zh-CN" altLang="zh-CN" dirty="0"/>
              <a:t>文本框。</a:t>
            </a:r>
          </a:p>
          <a:p>
            <a:pPr lvl="2"/>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3135999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．设置文本框格式</a:t>
            </a:r>
            <a:endParaRPr lang="zh-CN" altLang="zh-CN" dirty="0"/>
          </a:p>
          <a:p>
            <a:pPr lvl="2"/>
            <a:r>
              <a:rPr lang="en-US" altLang="zh-CN" dirty="0" smtClean="0"/>
              <a:t>(</a:t>
            </a:r>
            <a:r>
              <a:rPr lang="en-US" altLang="zh-CN" dirty="0"/>
              <a:t>1) </a:t>
            </a:r>
            <a:r>
              <a:rPr lang="zh-CN" altLang="zh-CN" dirty="0"/>
              <a:t>使用系统呈现的“文本框工具——格式”选项卡中的按钮</a:t>
            </a:r>
            <a:r>
              <a:rPr lang="zh-CN" altLang="zh-CN" dirty="0" smtClean="0"/>
              <a:t>：</a:t>
            </a:r>
            <a:endParaRPr lang="en-US" altLang="zh-CN" dirty="0" smtClean="0"/>
          </a:p>
          <a:p>
            <a:pPr lvl="3"/>
            <a:r>
              <a:rPr lang="zh-CN" altLang="zh-CN" dirty="0" smtClean="0"/>
              <a:t>点击</a:t>
            </a:r>
            <a:r>
              <a:rPr lang="zh-CN" altLang="zh-CN" dirty="0"/>
              <a:t>“形状轮廓”按钮可设置</a:t>
            </a:r>
            <a:r>
              <a:rPr lang="zh-CN" altLang="zh-CN" dirty="0" smtClean="0"/>
              <a:t>文本框轮廓的</a:t>
            </a:r>
            <a:r>
              <a:rPr lang="zh-CN" altLang="zh-CN" dirty="0"/>
              <a:t>线型、颜色、宽度等</a:t>
            </a:r>
            <a:r>
              <a:rPr lang="zh-CN" altLang="zh-CN" dirty="0" smtClean="0"/>
              <a:t>；</a:t>
            </a:r>
            <a:endParaRPr lang="en-US" altLang="zh-CN" dirty="0" smtClean="0"/>
          </a:p>
          <a:p>
            <a:pPr lvl="3"/>
            <a:r>
              <a:rPr lang="zh-CN" altLang="zh-CN" dirty="0" smtClean="0"/>
              <a:t>点击</a:t>
            </a:r>
            <a:r>
              <a:rPr lang="zh-CN" altLang="zh-CN" dirty="0"/>
              <a:t>“形状填充”按钮可以设置多种文本框的底纹</a:t>
            </a:r>
            <a:r>
              <a:rPr lang="zh-CN" altLang="zh-CN" dirty="0" smtClean="0"/>
              <a:t>；</a:t>
            </a:r>
            <a:endParaRPr lang="en-US" altLang="zh-CN" dirty="0" smtClean="0"/>
          </a:p>
          <a:p>
            <a:pPr lvl="3"/>
            <a:r>
              <a:rPr lang="zh-CN" altLang="en-US" dirty="0" smtClean="0"/>
              <a:t>设置</a:t>
            </a:r>
            <a:r>
              <a:rPr lang="zh-CN" altLang="zh-CN" dirty="0" smtClean="0"/>
              <a:t>文本框</a:t>
            </a:r>
            <a:r>
              <a:rPr lang="zh-CN" altLang="en-US" dirty="0" smtClean="0"/>
              <a:t>的</a:t>
            </a:r>
            <a:r>
              <a:rPr lang="zh-CN" altLang="zh-CN" dirty="0" smtClean="0"/>
              <a:t>高度和宽度 等等</a:t>
            </a:r>
            <a:r>
              <a:rPr lang="zh-CN" altLang="zh-CN" dirty="0"/>
              <a:t>。</a:t>
            </a:r>
          </a:p>
          <a:p>
            <a:pPr lvl="2"/>
            <a:r>
              <a:rPr lang="en-US" altLang="zh-CN" dirty="0"/>
              <a:t>(2)</a:t>
            </a:r>
            <a:r>
              <a:rPr lang="zh-CN" altLang="zh-CN" dirty="0"/>
              <a:t>右击文本框，</a:t>
            </a:r>
            <a:r>
              <a:rPr lang="zh-CN" altLang="zh-CN" dirty="0" smtClean="0"/>
              <a:t>在快捷</a:t>
            </a:r>
            <a:r>
              <a:rPr lang="zh-CN" altLang="zh-CN" dirty="0"/>
              <a:t>菜单中单击</a:t>
            </a:r>
            <a:r>
              <a:rPr lang="en-US" altLang="zh-CN" dirty="0"/>
              <a:t>“</a:t>
            </a:r>
            <a:r>
              <a:rPr lang="zh-CN" altLang="zh-CN" dirty="0"/>
              <a:t>设置文本框格式</a:t>
            </a:r>
            <a:r>
              <a:rPr lang="en-US" altLang="zh-CN" dirty="0"/>
              <a:t>...”</a:t>
            </a:r>
            <a:r>
              <a:rPr lang="zh-CN" altLang="zh-CN" dirty="0"/>
              <a:t>项</a:t>
            </a:r>
            <a:r>
              <a:rPr lang="zh-CN" altLang="zh-CN" dirty="0" smtClean="0"/>
              <a:t>，</a:t>
            </a:r>
            <a:r>
              <a:rPr lang="zh-CN" altLang="en-US" dirty="0" smtClean="0"/>
              <a:t>在</a:t>
            </a:r>
            <a:r>
              <a:rPr lang="zh-CN" altLang="zh-CN" dirty="0" smtClean="0"/>
              <a:t>弹出</a:t>
            </a:r>
            <a:r>
              <a:rPr lang="zh-CN" altLang="en-US" dirty="0" smtClean="0"/>
              <a:t>的</a:t>
            </a:r>
            <a:r>
              <a:rPr lang="en-US" altLang="zh-CN" dirty="0" smtClean="0"/>
              <a:t>“</a:t>
            </a:r>
            <a:r>
              <a:rPr lang="zh-CN" altLang="zh-CN" dirty="0"/>
              <a:t>设置文本框格式</a:t>
            </a:r>
            <a:r>
              <a:rPr lang="en-US" altLang="zh-CN" dirty="0"/>
              <a:t>”</a:t>
            </a:r>
            <a:r>
              <a:rPr lang="zh-CN" altLang="zh-CN" dirty="0" smtClean="0"/>
              <a:t>对话框</a:t>
            </a:r>
            <a:r>
              <a:rPr lang="zh-CN" altLang="en-US" dirty="0" smtClean="0"/>
              <a:t>中设置文本框参数</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34799906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5.7.6 </a:t>
            </a:r>
            <a:r>
              <a:rPr lang="zh-CN" altLang="zh-CN" b="1" dirty="0"/>
              <a:t>插入艺术字</a:t>
            </a:r>
          </a:p>
          <a:p>
            <a:pPr lvl="1"/>
            <a:r>
              <a:rPr lang="en-US" altLang="zh-CN" b="1" dirty="0"/>
              <a:t>1</a:t>
            </a:r>
            <a:r>
              <a:rPr lang="zh-CN" altLang="zh-CN" b="1" dirty="0"/>
              <a:t>．插入艺术字</a:t>
            </a:r>
            <a:endParaRPr lang="zh-CN" altLang="zh-CN" dirty="0"/>
          </a:p>
          <a:p>
            <a:pPr lvl="2"/>
            <a:r>
              <a:rPr lang="en-US" altLang="zh-CN" dirty="0"/>
              <a:t>(1)</a:t>
            </a:r>
            <a:r>
              <a:rPr lang="zh-CN" altLang="zh-CN" dirty="0"/>
              <a:t>将光标定位在需要插入艺术字的位置；</a:t>
            </a:r>
          </a:p>
          <a:p>
            <a:pPr lvl="2"/>
            <a:r>
              <a:rPr lang="en-US" altLang="zh-CN" dirty="0" smtClean="0"/>
              <a:t>(</a:t>
            </a:r>
            <a:r>
              <a:rPr lang="en-US" altLang="zh-CN" dirty="0"/>
              <a:t>2)</a:t>
            </a:r>
            <a:r>
              <a:rPr lang="zh-CN" altLang="zh-CN" dirty="0"/>
              <a:t>单击</a:t>
            </a:r>
            <a:r>
              <a:rPr lang="en-US" altLang="zh-CN" dirty="0"/>
              <a:t>“</a:t>
            </a:r>
            <a:r>
              <a:rPr lang="zh-CN" altLang="zh-CN" dirty="0"/>
              <a:t>插入</a:t>
            </a:r>
            <a:r>
              <a:rPr lang="en-US" altLang="zh-CN" dirty="0"/>
              <a:t>”</a:t>
            </a:r>
            <a:r>
              <a:rPr lang="zh-CN" altLang="zh-CN" dirty="0"/>
              <a:t>选项卡</a:t>
            </a:r>
            <a:r>
              <a:rPr lang="zh-CN" altLang="zh-CN" dirty="0" smtClean="0"/>
              <a:t>中的</a:t>
            </a:r>
            <a:r>
              <a:rPr lang="zh-CN" altLang="zh-CN" dirty="0"/>
              <a:t>“艺术字”按钮，即可打开</a:t>
            </a:r>
            <a:r>
              <a:rPr lang="en-US" altLang="zh-CN" dirty="0"/>
              <a:t>“</a:t>
            </a:r>
            <a:r>
              <a:rPr lang="zh-CN" altLang="zh-CN" dirty="0"/>
              <a:t>艺术字库</a:t>
            </a:r>
            <a:r>
              <a:rPr lang="en-US" altLang="zh-CN" dirty="0"/>
              <a:t>”</a:t>
            </a:r>
            <a:r>
              <a:rPr lang="zh-CN" altLang="zh-CN" dirty="0"/>
              <a:t>功能项列表</a:t>
            </a:r>
            <a:r>
              <a:rPr lang="zh-CN" altLang="zh-CN" dirty="0" smtClean="0"/>
              <a:t>，从中</a:t>
            </a:r>
            <a:r>
              <a:rPr lang="zh-CN" altLang="zh-CN" dirty="0"/>
              <a:t>选择</a:t>
            </a:r>
            <a:r>
              <a:rPr lang="zh-CN" altLang="zh-CN" dirty="0" smtClean="0"/>
              <a:t>一种</a:t>
            </a:r>
            <a:r>
              <a:rPr lang="zh-CN" altLang="zh-CN" dirty="0"/>
              <a:t>艺术字式样</a:t>
            </a:r>
            <a:r>
              <a:rPr lang="zh-CN" altLang="zh-CN" dirty="0" smtClean="0"/>
              <a:t>；</a:t>
            </a:r>
            <a:endParaRPr lang="en-US" altLang="zh-CN" dirty="0" smtClean="0"/>
          </a:p>
          <a:p>
            <a:pPr lvl="2"/>
            <a:r>
              <a:rPr lang="en-US" altLang="zh-CN" dirty="0"/>
              <a:t>(3)</a:t>
            </a:r>
            <a:r>
              <a:rPr lang="zh-CN" altLang="zh-CN" dirty="0"/>
              <a:t>在弹出的</a:t>
            </a:r>
            <a:r>
              <a:rPr lang="en-US" altLang="zh-CN" dirty="0"/>
              <a:t>“</a:t>
            </a:r>
            <a:r>
              <a:rPr lang="zh-CN" altLang="zh-CN" dirty="0"/>
              <a:t>编辑艺术字文字</a:t>
            </a:r>
            <a:r>
              <a:rPr lang="en-US" altLang="zh-CN" dirty="0"/>
              <a:t>”</a:t>
            </a:r>
            <a:r>
              <a:rPr lang="zh-CN" altLang="zh-CN" dirty="0"/>
              <a:t>对话框的文本框中输入要转变成艺术字的内容并设置好字体、字号</a:t>
            </a:r>
            <a:r>
              <a:rPr lang="zh-CN" altLang="zh-CN" dirty="0" smtClean="0"/>
              <a:t>，单击</a:t>
            </a:r>
            <a:r>
              <a:rPr lang="en-US" altLang="zh-CN" dirty="0"/>
              <a:t>“</a:t>
            </a:r>
            <a:r>
              <a:rPr lang="zh-CN" altLang="zh-CN" dirty="0"/>
              <a:t>确定</a:t>
            </a:r>
            <a:r>
              <a:rPr lang="en-US" altLang="zh-CN" dirty="0"/>
              <a:t>”</a:t>
            </a:r>
            <a:r>
              <a:rPr lang="zh-CN" altLang="zh-CN" dirty="0"/>
              <a:t>按钮即可</a:t>
            </a:r>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24606758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grpSp>
        <p:nvGrpSpPr>
          <p:cNvPr id="4" name="Group 2"/>
          <p:cNvGrpSpPr>
            <a:grpSpLocks/>
          </p:cNvGrpSpPr>
          <p:nvPr/>
        </p:nvGrpSpPr>
        <p:grpSpPr bwMode="auto">
          <a:xfrm>
            <a:off x="251520" y="2509560"/>
            <a:ext cx="8712968" cy="3799760"/>
            <a:chOff x="1803" y="1514"/>
            <a:chExt cx="8306" cy="3315"/>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3" y="1514"/>
              <a:ext cx="3990" cy="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3" y="1704"/>
              <a:ext cx="4196" cy="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043608" y="6396335"/>
            <a:ext cx="7416824" cy="369332"/>
          </a:xfrm>
          <a:prstGeom prst="rect">
            <a:avLst/>
          </a:prstGeom>
        </p:spPr>
        <p:txBody>
          <a:bodyPr wrap="square">
            <a:spAutoFit/>
          </a:bodyPr>
          <a:lstStyle/>
          <a:p>
            <a:r>
              <a:rPr lang="zh-CN" altLang="zh-CN" dirty="0"/>
              <a:t>图</a:t>
            </a:r>
            <a:r>
              <a:rPr lang="en-US" altLang="zh-CN" dirty="0"/>
              <a:t>5-70  </a:t>
            </a:r>
            <a:r>
              <a:rPr lang="zh-CN" altLang="zh-CN" dirty="0"/>
              <a:t>艺术字功能项列表</a:t>
            </a:r>
            <a:r>
              <a:rPr lang="en-US" altLang="zh-CN" dirty="0"/>
              <a:t>                </a:t>
            </a:r>
            <a:r>
              <a:rPr lang="en-US" altLang="zh-CN" dirty="0" smtClean="0"/>
              <a:t>                      </a:t>
            </a:r>
            <a:r>
              <a:rPr lang="zh-CN" altLang="zh-CN" dirty="0" smtClean="0"/>
              <a:t>图</a:t>
            </a:r>
            <a:r>
              <a:rPr lang="en-US" altLang="zh-CN" dirty="0"/>
              <a:t>5-71  </a:t>
            </a:r>
            <a:r>
              <a:rPr lang="zh-CN" altLang="zh-CN" dirty="0"/>
              <a:t>编辑艺术字文字</a:t>
            </a:r>
          </a:p>
        </p:txBody>
      </p:sp>
    </p:spTree>
    <p:extLst>
      <p:ext uri="{BB962C8B-B14F-4D97-AF65-F5344CB8AC3E}">
        <p14:creationId xmlns:p14="http://schemas.microsoft.com/office/powerpoint/2010/main" val="2518405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a:t>(1)</a:t>
            </a:r>
            <a:r>
              <a:rPr lang="zh-CN" altLang="zh-CN" b="1" dirty="0" smtClean="0"/>
              <a:t>标题栏：</a:t>
            </a:r>
            <a:r>
              <a:rPr lang="zh-CN" altLang="zh-CN" dirty="0" smtClean="0"/>
              <a:t>它</a:t>
            </a:r>
            <a:r>
              <a:rPr lang="zh-CN" altLang="zh-CN" dirty="0"/>
              <a:t>包含应用程序名、文档名和控制按钮</a:t>
            </a:r>
            <a:r>
              <a:rPr lang="zh-CN" altLang="zh-CN" dirty="0" smtClean="0"/>
              <a:t>。</a:t>
            </a:r>
            <a:endParaRPr lang="en-US" altLang="zh-CN" dirty="0" smtClean="0"/>
          </a:p>
          <a:p>
            <a:r>
              <a:rPr lang="en-US" altLang="zh-CN" b="1" dirty="0"/>
              <a:t>(2) </a:t>
            </a:r>
            <a:r>
              <a:rPr lang="zh-CN" altLang="en-US" b="1" dirty="0" smtClean="0"/>
              <a:t>“文件”选项卡</a:t>
            </a:r>
            <a:r>
              <a:rPr lang="zh-CN" altLang="zh-CN" b="1" dirty="0" smtClean="0"/>
              <a:t>：</a:t>
            </a:r>
            <a:r>
              <a:rPr lang="zh-CN" altLang="zh-CN" dirty="0" smtClean="0"/>
              <a:t>会</a:t>
            </a:r>
            <a:r>
              <a:rPr lang="zh-CN" altLang="zh-CN" dirty="0"/>
              <a:t>弹出</a:t>
            </a:r>
            <a:r>
              <a:rPr lang="en-US" altLang="zh-CN" dirty="0"/>
              <a:t>Word 2010</a:t>
            </a:r>
            <a:r>
              <a:rPr lang="zh-CN" altLang="zh-CN" dirty="0" smtClean="0"/>
              <a:t>的</a:t>
            </a:r>
            <a:r>
              <a:rPr lang="zh-CN" altLang="en-US" dirty="0" smtClean="0"/>
              <a:t>文件操作</a:t>
            </a:r>
            <a:r>
              <a:rPr lang="zh-CN" altLang="zh-CN" dirty="0" smtClean="0"/>
              <a:t>命令</a:t>
            </a:r>
            <a:r>
              <a:rPr lang="zh-CN" altLang="en-US" dirty="0"/>
              <a:t>按钮</a:t>
            </a:r>
            <a:r>
              <a:rPr lang="zh-CN" altLang="zh-CN" dirty="0" smtClean="0"/>
              <a:t>。</a:t>
            </a:r>
            <a:endParaRPr lang="en-US" altLang="zh-CN" dirty="0" smtClean="0"/>
          </a:p>
          <a:p>
            <a:r>
              <a:rPr lang="en-US" altLang="zh-CN" b="1" dirty="0"/>
              <a:t>(3)</a:t>
            </a:r>
            <a:r>
              <a:rPr lang="zh-CN" altLang="zh-CN" b="1" dirty="0"/>
              <a:t>选项卡和命令组：</a:t>
            </a:r>
            <a:r>
              <a:rPr lang="en-US" altLang="zh-CN" dirty="0" smtClean="0"/>
              <a:t>Word2010</a:t>
            </a:r>
            <a:r>
              <a:rPr lang="zh-CN" altLang="zh-CN" dirty="0" smtClean="0"/>
              <a:t>其它图形</a:t>
            </a:r>
            <a:r>
              <a:rPr lang="zh-CN" altLang="zh-CN" dirty="0"/>
              <a:t>化分</a:t>
            </a:r>
            <a:r>
              <a:rPr lang="zh-CN" altLang="zh-CN" dirty="0" smtClean="0"/>
              <a:t>类</a:t>
            </a:r>
            <a:r>
              <a:rPr lang="zh-CN" altLang="zh-CN" dirty="0"/>
              <a:t>功能</a:t>
            </a:r>
            <a:r>
              <a:rPr lang="zh-CN" altLang="zh-CN" dirty="0" smtClean="0"/>
              <a:t>。</a:t>
            </a:r>
            <a:endParaRPr lang="en-US" altLang="zh-CN" dirty="0" smtClean="0"/>
          </a:p>
          <a:p>
            <a:r>
              <a:rPr lang="en-US" altLang="zh-CN" b="1" dirty="0"/>
              <a:t>(4)</a:t>
            </a:r>
            <a:r>
              <a:rPr lang="zh-CN" altLang="zh-CN" b="1" dirty="0"/>
              <a:t>快速访问工具栏</a:t>
            </a:r>
            <a:r>
              <a:rPr lang="zh-CN" altLang="zh-CN" b="1" dirty="0" smtClean="0"/>
              <a:t>：</a:t>
            </a:r>
            <a:r>
              <a:rPr lang="zh-CN" altLang="zh-CN" dirty="0"/>
              <a:t>来增加更多的命令</a:t>
            </a:r>
            <a:r>
              <a:rPr lang="zh-CN" altLang="zh-CN" dirty="0" smtClean="0"/>
              <a:t>按钮</a:t>
            </a:r>
            <a:r>
              <a:rPr lang="zh-CN" altLang="en-US" dirty="0" smtClean="0"/>
              <a:t>。</a:t>
            </a:r>
            <a:endParaRPr lang="en-US" altLang="zh-CN" dirty="0" smtClean="0"/>
          </a:p>
          <a:p>
            <a:r>
              <a:rPr lang="en-US" altLang="zh-CN" b="1" dirty="0"/>
              <a:t>(5)</a:t>
            </a:r>
            <a:r>
              <a:rPr lang="zh-CN" altLang="zh-CN" b="1" dirty="0"/>
              <a:t>标尺</a:t>
            </a:r>
            <a:r>
              <a:rPr lang="zh-CN" altLang="zh-CN" b="1" dirty="0" smtClean="0"/>
              <a:t>：</a:t>
            </a:r>
            <a:r>
              <a:rPr lang="zh-CN" altLang="zh-CN" dirty="0" smtClean="0"/>
              <a:t>水平和</a:t>
            </a:r>
            <a:r>
              <a:rPr lang="zh-CN" altLang="zh-CN" dirty="0"/>
              <a:t>垂直标尺</a:t>
            </a:r>
            <a:r>
              <a:rPr lang="zh-CN" altLang="zh-CN" dirty="0" smtClean="0"/>
              <a:t>，便于关键</a:t>
            </a:r>
            <a:r>
              <a:rPr lang="zh-CN" altLang="zh-CN" dirty="0"/>
              <a:t>位置</a:t>
            </a:r>
            <a:r>
              <a:rPr lang="en-US" altLang="zh-CN" dirty="0"/>
              <a:t>/</a:t>
            </a:r>
            <a:r>
              <a:rPr lang="zh-CN" altLang="zh-CN" dirty="0"/>
              <a:t>点的定位</a:t>
            </a:r>
            <a:r>
              <a:rPr lang="zh-CN" altLang="zh-CN" dirty="0" smtClean="0"/>
              <a:t>。</a:t>
            </a:r>
            <a:endParaRPr lang="en-US" altLang="zh-CN" dirty="0" smtClean="0"/>
          </a:p>
          <a:p>
            <a:r>
              <a:rPr lang="en-US" altLang="zh-CN" b="1" dirty="0"/>
              <a:t>(6)</a:t>
            </a:r>
            <a:r>
              <a:rPr lang="zh-CN" altLang="zh-CN" b="1" dirty="0"/>
              <a:t>编辑区</a:t>
            </a:r>
            <a:r>
              <a:rPr lang="zh-CN" altLang="zh-CN" b="1" dirty="0" smtClean="0"/>
              <a:t>：</a:t>
            </a:r>
            <a:r>
              <a:rPr lang="zh-CN" altLang="zh-CN" dirty="0" smtClean="0"/>
              <a:t>是</a:t>
            </a:r>
            <a:r>
              <a:rPr lang="zh-CN" altLang="zh-CN" dirty="0"/>
              <a:t>用户输入、编辑和排版文本的</a:t>
            </a:r>
            <a:r>
              <a:rPr lang="zh-CN" altLang="zh-CN" dirty="0" smtClean="0"/>
              <a:t>区域。</a:t>
            </a:r>
            <a:endParaRPr lang="en-US" altLang="zh-CN" dirty="0" smtClean="0"/>
          </a:p>
          <a:p>
            <a:r>
              <a:rPr lang="en-US" altLang="zh-CN" b="1" dirty="0"/>
              <a:t>(7)</a:t>
            </a:r>
            <a:r>
              <a:rPr lang="zh-CN" altLang="zh-CN" b="1" dirty="0"/>
              <a:t>滚动条</a:t>
            </a:r>
            <a:r>
              <a:rPr lang="zh-CN" altLang="zh-CN" b="1" dirty="0" smtClean="0"/>
              <a:t>：</a:t>
            </a:r>
            <a:r>
              <a:rPr lang="zh-CN" altLang="zh-CN" dirty="0" smtClean="0"/>
              <a:t>垂直和</a:t>
            </a:r>
            <a:r>
              <a:rPr lang="zh-CN" altLang="zh-CN" dirty="0"/>
              <a:t>水平</a:t>
            </a:r>
            <a:r>
              <a:rPr lang="zh-CN" altLang="zh-CN" dirty="0" smtClean="0"/>
              <a:t>滚动条</a:t>
            </a:r>
            <a:r>
              <a:rPr lang="zh-CN" altLang="en-US" dirty="0" smtClean="0"/>
              <a:t>及</a:t>
            </a:r>
            <a:r>
              <a:rPr lang="en-US" altLang="zh-CN" dirty="0" smtClean="0"/>
              <a:t>6</a:t>
            </a:r>
            <a:r>
              <a:rPr lang="zh-CN" altLang="zh-CN" dirty="0" smtClean="0"/>
              <a:t>个按钮</a:t>
            </a:r>
            <a:r>
              <a:rPr lang="zh-CN" altLang="en-US" dirty="0" smtClean="0"/>
              <a:t>用于</a:t>
            </a:r>
            <a:r>
              <a:rPr lang="zh-CN" altLang="zh-CN" dirty="0" smtClean="0"/>
              <a:t>文档浏览。</a:t>
            </a:r>
            <a:endParaRPr lang="en-US" altLang="zh-CN" dirty="0" smtClean="0"/>
          </a:p>
          <a:p>
            <a:r>
              <a:rPr lang="en-US" altLang="zh-CN" b="1" dirty="0"/>
              <a:t>(8)</a:t>
            </a:r>
            <a:r>
              <a:rPr lang="zh-CN" altLang="zh-CN" b="1" dirty="0"/>
              <a:t>视图切换按钮</a:t>
            </a:r>
            <a:r>
              <a:rPr lang="zh-CN" altLang="zh-CN" b="1" dirty="0" smtClean="0"/>
              <a:t>：</a:t>
            </a:r>
            <a:r>
              <a:rPr lang="zh-CN" altLang="zh-CN" dirty="0"/>
              <a:t>切换文档的五种不同的</a:t>
            </a:r>
            <a:r>
              <a:rPr lang="zh-CN" altLang="zh-CN" dirty="0" smtClean="0"/>
              <a:t>视图</a:t>
            </a:r>
            <a:r>
              <a:rPr lang="zh-CN" altLang="en-US" dirty="0" smtClean="0"/>
              <a:t>。</a:t>
            </a:r>
            <a:endParaRPr lang="en-US" altLang="zh-CN" dirty="0" smtClean="0"/>
          </a:p>
          <a:p>
            <a:r>
              <a:rPr lang="en-US" altLang="zh-CN" b="1" dirty="0"/>
              <a:t>(9) </a:t>
            </a:r>
            <a:r>
              <a:rPr lang="zh-CN" altLang="zh-CN" b="1" dirty="0"/>
              <a:t>状态栏</a:t>
            </a:r>
            <a:r>
              <a:rPr lang="zh-CN" altLang="zh-CN" b="1" dirty="0" smtClean="0"/>
              <a:t>：</a:t>
            </a:r>
            <a:r>
              <a:rPr lang="zh-CN" altLang="zh-CN" dirty="0" smtClean="0"/>
              <a:t>显示当前文档</a:t>
            </a:r>
            <a:r>
              <a:rPr lang="zh-CN" altLang="zh-CN" dirty="0"/>
              <a:t>的基本数据及光标所在的</a:t>
            </a:r>
            <a:r>
              <a:rPr lang="zh-CN" altLang="zh-CN" dirty="0" smtClean="0"/>
              <a:t>位置</a:t>
            </a:r>
            <a:r>
              <a:rPr lang="zh-CN" altLang="en-US" dirty="0" smtClean="0"/>
              <a:t>。</a:t>
            </a:r>
            <a:endParaRPr lang="en-US" altLang="zh-CN" dirty="0" smtClean="0"/>
          </a:p>
          <a:p>
            <a:r>
              <a:rPr lang="en-US" altLang="zh-CN" b="1" dirty="0"/>
              <a:t>(10) </a:t>
            </a:r>
            <a:r>
              <a:rPr lang="zh-CN" altLang="zh-CN" b="1" dirty="0"/>
              <a:t>显示比例调节器</a:t>
            </a:r>
            <a:r>
              <a:rPr lang="zh-CN" altLang="zh-CN" b="1" dirty="0" smtClean="0"/>
              <a:t>：</a:t>
            </a:r>
            <a:r>
              <a:rPr lang="zh-CN" altLang="zh-CN" dirty="0" smtClean="0"/>
              <a:t>调整</a:t>
            </a:r>
            <a:r>
              <a:rPr lang="zh-CN" altLang="zh-CN" dirty="0"/>
              <a:t>当前文档的显示比例。</a:t>
            </a:r>
          </a:p>
          <a:p>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spTree>
    <p:extLst>
      <p:ext uri="{BB962C8B-B14F-4D97-AF65-F5344CB8AC3E}">
        <p14:creationId xmlns:p14="http://schemas.microsoft.com/office/powerpoint/2010/main" val="270558356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．编辑艺术字</a:t>
            </a:r>
            <a:endParaRPr lang="zh-CN" altLang="zh-CN" dirty="0"/>
          </a:p>
          <a:p>
            <a:pPr lvl="2"/>
            <a:r>
              <a:rPr lang="en-US" altLang="zh-CN" dirty="0" smtClean="0"/>
              <a:t>“</a:t>
            </a:r>
            <a:r>
              <a:rPr lang="zh-CN" altLang="zh-CN" dirty="0"/>
              <a:t>艺术字工具</a:t>
            </a:r>
            <a:r>
              <a:rPr lang="zh-CN" altLang="zh-CN" dirty="0" smtClean="0"/>
              <a:t>—格式</a:t>
            </a:r>
            <a:r>
              <a:rPr lang="en-US" altLang="zh-CN" dirty="0"/>
              <a:t>”</a:t>
            </a:r>
            <a:r>
              <a:rPr lang="zh-CN" altLang="zh-CN" dirty="0"/>
              <a:t>选项</a:t>
            </a:r>
            <a:r>
              <a:rPr lang="zh-CN" altLang="zh-CN" dirty="0" smtClean="0"/>
              <a:t>卡</a:t>
            </a:r>
            <a:r>
              <a:rPr lang="zh-CN" altLang="en-US" dirty="0" smtClean="0"/>
              <a:t>提供</a:t>
            </a:r>
            <a:r>
              <a:rPr lang="zh-CN" altLang="zh-CN" dirty="0" smtClean="0"/>
              <a:t>编辑</a:t>
            </a:r>
            <a:r>
              <a:rPr lang="zh-CN" altLang="zh-CN" dirty="0"/>
              <a:t>艺术</a:t>
            </a:r>
            <a:r>
              <a:rPr lang="zh-CN" altLang="zh-CN" dirty="0" smtClean="0"/>
              <a:t>字</a:t>
            </a:r>
            <a:r>
              <a:rPr lang="zh-CN" altLang="en-US" dirty="0" smtClean="0"/>
              <a:t>的功能按钮：</a:t>
            </a:r>
            <a:endParaRPr lang="zh-CN" altLang="zh-CN" dirty="0"/>
          </a:p>
          <a:p>
            <a:pPr lvl="3"/>
            <a:r>
              <a:rPr lang="zh-CN" altLang="zh-CN" dirty="0"/>
              <a:t>使用</a:t>
            </a:r>
            <a:r>
              <a:rPr lang="en-US" altLang="zh-CN" dirty="0"/>
              <a:t>“</a:t>
            </a:r>
            <a:r>
              <a:rPr lang="zh-CN" altLang="zh-CN" dirty="0"/>
              <a:t>文字</a:t>
            </a:r>
            <a:r>
              <a:rPr lang="en-US" altLang="zh-CN" dirty="0"/>
              <a:t>”</a:t>
            </a:r>
            <a:r>
              <a:rPr lang="zh-CN" altLang="zh-CN" dirty="0"/>
              <a:t>命令组按钮，可以编辑艺术字内容、间距、对齐、横竖排列等；</a:t>
            </a:r>
          </a:p>
          <a:p>
            <a:pPr lvl="3"/>
            <a:r>
              <a:rPr lang="zh-CN" altLang="zh-CN" dirty="0"/>
              <a:t>使用“艺术字样式”命令组按钮可以更换艺术字样式、轮廓填充、轮廓线型、更改形状等；</a:t>
            </a:r>
          </a:p>
          <a:p>
            <a:pPr lvl="3"/>
            <a:r>
              <a:rPr lang="zh-CN" altLang="zh-CN" dirty="0"/>
              <a:t>使用</a:t>
            </a:r>
            <a:r>
              <a:rPr lang="en-US" altLang="zh-CN" dirty="0"/>
              <a:t>“</a:t>
            </a:r>
            <a:r>
              <a:rPr lang="zh-CN" altLang="zh-CN" dirty="0"/>
              <a:t>阴影效果</a:t>
            </a:r>
            <a:r>
              <a:rPr lang="en-US" altLang="zh-CN" dirty="0"/>
              <a:t>”</a:t>
            </a:r>
            <a:r>
              <a:rPr lang="zh-CN" altLang="zh-CN" dirty="0"/>
              <a:t>和“三维效果”命令组按钮可以增加艺术字的阴影和三维效果；</a:t>
            </a:r>
          </a:p>
          <a:p>
            <a:pPr lvl="3"/>
            <a:r>
              <a:rPr lang="zh-CN" altLang="zh-CN" dirty="0"/>
              <a:t>使用“排列”命令组按钮可以设置艺术字的位置、换行、旋转、对齐等。</a:t>
            </a:r>
          </a:p>
          <a:p>
            <a:endParaRPr lang="zh-CN" altLang="en-US" dirty="0"/>
          </a:p>
        </p:txBody>
      </p:sp>
      <p:sp>
        <p:nvSpPr>
          <p:cNvPr id="3" name="标题 2"/>
          <p:cNvSpPr>
            <a:spLocks noGrp="1"/>
          </p:cNvSpPr>
          <p:nvPr>
            <p:ph type="title"/>
          </p:nvPr>
        </p:nvSpPr>
        <p:spPr/>
        <p:txBody>
          <a:bodyPr/>
          <a:lstStyle/>
          <a:p>
            <a:r>
              <a:rPr lang="en-US" altLang="zh-CN" b="1" dirty="0"/>
              <a:t>5.7</a:t>
            </a:r>
            <a:r>
              <a:rPr lang="zh-CN" altLang="zh-CN" b="1" dirty="0"/>
              <a:t>插入对象与绘图</a:t>
            </a:r>
            <a:endParaRPr lang="zh-CN" altLang="en-US" dirty="0"/>
          </a:p>
        </p:txBody>
      </p:sp>
    </p:spTree>
    <p:extLst>
      <p:ext uri="{BB962C8B-B14F-4D97-AF65-F5344CB8AC3E}">
        <p14:creationId xmlns:p14="http://schemas.microsoft.com/office/powerpoint/2010/main" val="7502428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065902"/>
          </a:xfrm>
        </p:spPr>
        <p:txBody>
          <a:bodyPr>
            <a:normAutofit fontScale="92500" lnSpcReduction="20000"/>
          </a:bodyPr>
          <a:lstStyle/>
          <a:p>
            <a:r>
              <a:rPr lang="en-US" altLang="zh-CN" b="1" dirty="0"/>
              <a:t>5.8.1“</a:t>
            </a:r>
            <a:r>
              <a:rPr lang="zh-CN" altLang="zh-CN" b="1" dirty="0"/>
              <a:t>邮件合并</a:t>
            </a:r>
            <a:r>
              <a:rPr lang="en-US" altLang="zh-CN" b="1" dirty="0"/>
              <a:t>”</a:t>
            </a:r>
            <a:r>
              <a:rPr lang="zh-CN" altLang="zh-CN" b="1" dirty="0"/>
              <a:t>的操作过程</a:t>
            </a:r>
          </a:p>
          <a:p>
            <a:pPr lvl="1"/>
            <a:r>
              <a:rPr lang="en-US" altLang="zh-CN" b="1" dirty="0" smtClean="0"/>
              <a:t>1</a:t>
            </a:r>
            <a:r>
              <a:rPr lang="zh-CN" altLang="zh-CN" b="1" dirty="0"/>
              <a:t>．建立主文档</a:t>
            </a:r>
            <a:r>
              <a:rPr lang="zh-CN" altLang="zh-CN" b="1" dirty="0" smtClean="0"/>
              <a:t>：</a:t>
            </a:r>
            <a:endParaRPr lang="en-US" altLang="zh-CN" b="1" dirty="0" smtClean="0"/>
          </a:p>
          <a:p>
            <a:pPr lvl="2"/>
            <a:r>
              <a:rPr lang="zh-CN" altLang="zh-CN" dirty="0" smtClean="0"/>
              <a:t>主文档</a:t>
            </a:r>
            <a:r>
              <a:rPr lang="zh-CN" altLang="zh-CN" dirty="0"/>
              <a:t>是指邮件文档中内容固定不变的部分，如信函中的信体部分、信封上的寄信人信息等。建立主文档的过程与新建一个</a:t>
            </a:r>
            <a:r>
              <a:rPr lang="en-US" altLang="zh-CN" dirty="0"/>
              <a:t>Word</a:t>
            </a:r>
            <a:r>
              <a:rPr lang="zh-CN" altLang="zh-CN" dirty="0"/>
              <a:t>文档一模一样</a:t>
            </a:r>
            <a:r>
              <a:rPr lang="zh-CN" altLang="zh-CN" dirty="0" smtClean="0"/>
              <a:t>。需要</a:t>
            </a:r>
            <a:r>
              <a:rPr lang="zh-CN" altLang="zh-CN" dirty="0"/>
              <a:t>考虑</a:t>
            </a:r>
            <a:r>
              <a:rPr lang="en-US" altLang="zh-CN" dirty="0"/>
              <a:t>Word</a:t>
            </a:r>
            <a:r>
              <a:rPr lang="zh-CN" altLang="zh-CN" dirty="0"/>
              <a:t>文档</a:t>
            </a:r>
            <a:r>
              <a:rPr lang="zh-CN" altLang="zh-CN" dirty="0" smtClean="0"/>
              <a:t>中留空</a:t>
            </a:r>
            <a:r>
              <a:rPr lang="zh-CN" altLang="en-US" dirty="0" smtClean="0"/>
              <a:t>并</a:t>
            </a:r>
            <a:r>
              <a:rPr lang="zh-CN" altLang="zh-CN" dirty="0" smtClean="0"/>
              <a:t>与数据源结合</a:t>
            </a:r>
            <a:r>
              <a:rPr lang="zh-CN" altLang="zh-CN" dirty="0"/>
              <a:t>。</a:t>
            </a:r>
          </a:p>
          <a:p>
            <a:pPr lvl="1"/>
            <a:r>
              <a:rPr lang="en-US" altLang="zh-CN" b="1" dirty="0"/>
              <a:t>2</a:t>
            </a:r>
            <a:r>
              <a:rPr lang="zh-CN" altLang="zh-CN" b="1" dirty="0"/>
              <a:t>．准备数据源</a:t>
            </a:r>
            <a:r>
              <a:rPr lang="zh-CN" altLang="zh-CN" b="1" dirty="0" smtClean="0"/>
              <a:t>：</a:t>
            </a:r>
            <a:endParaRPr lang="en-US" altLang="zh-CN" b="1" dirty="0" smtClean="0"/>
          </a:p>
          <a:p>
            <a:pPr lvl="2"/>
            <a:r>
              <a:rPr lang="zh-CN" altLang="zh-CN" dirty="0" smtClean="0"/>
              <a:t>数据源</a:t>
            </a:r>
            <a:r>
              <a:rPr lang="zh-CN" altLang="zh-CN" dirty="0"/>
              <a:t>就是数据记录表，其中包含着通信相关的字段和记录内容。数据源可以是</a:t>
            </a:r>
            <a:r>
              <a:rPr lang="en-US" altLang="zh-CN" dirty="0"/>
              <a:t>Excel</a:t>
            </a:r>
            <a:r>
              <a:rPr lang="zh-CN" altLang="zh-CN" dirty="0"/>
              <a:t>工作表、</a:t>
            </a:r>
            <a:r>
              <a:rPr lang="en-US" altLang="zh-CN" dirty="0"/>
              <a:t>Word</a:t>
            </a:r>
            <a:r>
              <a:rPr lang="zh-CN" altLang="zh-CN" dirty="0"/>
              <a:t>表格、</a:t>
            </a:r>
            <a:r>
              <a:rPr lang="en-US" altLang="zh-CN" dirty="0"/>
              <a:t>Access</a:t>
            </a:r>
            <a:r>
              <a:rPr lang="zh-CN" altLang="zh-CN" dirty="0"/>
              <a:t>表和</a:t>
            </a:r>
            <a:r>
              <a:rPr lang="en-US" altLang="zh-CN" dirty="0"/>
              <a:t>SQL</a:t>
            </a:r>
            <a:r>
              <a:rPr lang="zh-CN" altLang="zh-CN" dirty="0"/>
              <a:t>数据库</a:t>
            </a:r>
            <a:r>
              <a:rPr lang="zh-CN" altLang="zh-CN" dirty="0" smtClean="0"/>
              <a:t>。也</a:t>
            </a:r>
            <a:r>
              <a:rPr lang="zh-CN" altLang="zh-CN" dirty="0"/>
              <a:t>可以新建立一个数据源。在使用</a:t>
            </a:r>
            <a:r>
              <a:rPr lang="en-US" altLang="zh-CN" dirty="0"/>
              <a:t>Excel</a:t>
            </a:r>
            <a:r>
              <a:rPr lang="zh-CN" altLang="zh-CN" dirty="0"/>
              <a:t>表格作数据源时不要加标题行。</a:t>
            </a:r>
          </a:p>
          <a:p>
            <a:pPr lvl="1"/>
            <a:r>
              <a:rPr lang="en-US" altLang="zh-CN" b="1" dirty="0"/>
              <a:t>3</a:t>
            </a:r>
            <a:r>
              <a:rPr lang="zh-CN" altLang="zh-CN" b="1" dirty="0"/>
              <a:t>．将数据源合并到主文档中</a:t>
            </a:r>
            <a:r>
              <a:rPr lang="zh-CN" altLang="zh-CN" b="1" dirty="0" smtClean="0"/>
              <a:t>：</a:t>
            </a:r>
            <a:endParaRPr lang="en-US" altLang="zh-CN" b="1" dirty="0" smtClean="0"/>
          </a:p>
          <a:p>
            <a:pPr lvl="2"/>
            <a:r>
              <a:rPr lang="zh-CN" altLang="zh-CN" dirty="0" smtClean="0"/>
              <a:t>利用</a:t>
            </a:r>
            <a:r>
              <a:rPr lang="zh-CN" altLang="zh-CN" dirty="0"/>
              <a:t>邮件合并工具</a:t>
            </a:r>
            <a:r>
              <a:rPr lang="zh-CN" altLang="zh-CN" dirty="0" smtClean="0"/>
              <a:t>，将</a:t>
            </a:r>
            <a:r>
              <a:rPr lang="zh-CN" altLang="zh-CN" dirty="0"/>
              <a:t>数据源合并到主文档中，得到我们的目标文档。合并完成后生成的文档的份数取决于数据表中记录的条数。</a:t>
            </a:r>
          </a:p>
          <a:p>
            <a:endParaRPr lang="zh-CN" altLang="en-US"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spTree>
    <p:extLst>
      <p:ext uri="{BB962C8B-B14F-4D97-AF65-F5344CB8AC3E}">
        <p14:creationId xmlns:p14="http://schemas.microsoft.com/office/powerpoint/2010/main" val="42064214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3450696"/>
          </a:xfrm>
        </p:spPr>
        <p:txBody>
          <a:bodyPr/>
          <a:lstStyle/>
          <a:p>
            <a:r>
              <a:rPr lang="en-US" altLang="zh-CN" b="1" dirty="0"/>
              <a:t>5.8.2 </a:t>
            </a:r>
            <a:r>
              <a:rPr lang="zh-CN" altLang="zh-CN" b="1" dirty="0"/>
              <a:t>制作套用信函实例</a:t>
            </a:r>
          </a:p>
          <a:p>
            <a:pPr lvl="1"/>
            <a:r>
              <a:rPr lang="en-US" altLang="zh-CN" b="1" dirty="0"/>
              <a:t>1</a:t>
            </a:r>
            <a:r>
              <a:rPr lang="zh-CN" altLang="zh-CN" b="1" dirty="0"/>
              <a:t>．数据源准备</a:t>
            </a:r>
            <a:endParaRPr lang="zh-CN" altLang="zh-CN" dirty="0"/>
          </a:p>
          <a:p>
            <a:pPr lvl="2"/>
            <a:r>
              <a:rPr lang="zh-CN" altLang="zh-CN" dirty="0" smtClean="0"/>
              <a:t>数据源</a:t>
            </a:r>
            <a:r>
              <a:rPr lang="zh-CN" altLang="zh-CN" dirty="0"/>
              <a:t>就是信函中所有用到的数据。</a:t>
            </a:r>
            <a:endParaRPr lang="zh-CN" altLang="en-US"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284984"/>
            <a:ext cx="6264696" cy="3545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79429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2</a:t>
            </a:r>
            <a:r>
              <a:rPr lang="zh-CN" altLang="zh-CN" b="1" dirty="0"/>
              <a:t>．主文档模板准备</a:t>
            </a:r>
            <a:endParaRPr lang="zh-CN" altLang="zh-CN" dirty="0"/>
          </a:p>
          <a:p>
            <a:pPr lvl="2"/>
            <a:r>
              <a:rPr lang="zh-CN" altLang="zh-CN" dirty="0"/>
              <a:t>主文档模板文件就是即将打印输出的文档模板</a:t>
            </a:r>
            <a:r>
              <a:rPr lang="zh-CN" altLang="zh-CN" dirty="0" smtClean="0"/>
              <a:t>。只要</a:t>
            </a:r>
            <a:r>
              <a:rPr lang="zh-CN" altLang="zh-CN" dirty="0"/>
              <a:t>加入数据源中的数据即成为正式</a:t>
            </a:r>
            <a:r>
              <a:rPr lang="zh-CN" altLang="zh-CN" dirty="0" smtClean="0"/>
              <a:t>的</a:t>
            </a:r>
            <a:r>
              <a:rPr lang="zh-CN" altLang="en-US" dirty="0" smtClean="0"/>
              <a:t>文档</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861048"/>
            <a:ext cx="5347503" cy="2996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0431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3</a:t>
            </a:r>
            <a:r>
              <a:rPr lang="zh-CN" altLang="zh-CN" b="1" dirty="0"/>
              <a:t>．邮件合并</a:t>
            </a:r>
            <a:endParaRPr lang="zh-CN" altLang="zh-CN" dirty="0"/>
          </a:p>
          <a:p>
            <a:pPr lvl="2"/>
            <a:r>
              <a:rPr lang="en-US" altLang="zh-CN" dirty="0"/>
              <a:t>(1)</a:t>
            </a:r>
            <a:r>
              <a:rPr lang="zh-CN" altLang="zh-CN" dirty="0"/>
              <a:t>打开主文档模板</a:t>
            </a:r>
            <a:r>
              <a:rPr lang="zh-CN" altLang="zh-CN" dirty="0" smtClean="0"/>
              <a:t>文件；</a:t>
            </a:r>
            <a:endParaRPr lang="zh-CN" altLang="zh-CN" dirty="0"/>
          </a:p>
          <a:p>
            <a:pPr lvl="2"/>
            <a:r>
              <a:rPr lang="en-US" altLang="zh-CN" dirty="0" smtClean="0"/>
              <a:t>(</a:t>
            </a:r>
            <a:r>
              <a:rPr lang="en-US" altLang="zh-CN" dirty="0"/>
              <a:t>2)</a:t>
            </a:r>
            <a:r>
              <a:rPr lang="zh-CN" altLang="zh-CN" dirty="0"/>
              <a:t>点击</a:t>
            </a:r>
            <a:r>
              <a:rPr lang="en-US" altLang="zh-CN" dirty="0"/>
              <a:t>“</a:t>
            </a:r>
            <a:r>
              <a:rPr lang="zh-CN" altLang="zh-CN" dirty="0"/>
              <a:t>邮件</a:t>
            </a:r>
            <a:r>
              <a:rPr lang="en-US" altLang="zh-CN" dirty="0"/>
              <a:t>”</a:t>
            </a:r>
            <a:r>
              <a:rPr lang="zh-CN" altLang="zh-CN" dirty="0"/>
              <a:t>选项卡中</a:t>
            </a:r>
            <a:r>
              <a:rPr lang="en-US" altLang="zh-CN" dirty="0"/>
              <a:t>“</a:t>
            </a:r>
            <a:r>
              <a:rPr lang="zh-CN" altLang="zh-CN" dirty="0"/>
              <a:t>开始邮件合并</a:t>
            </a:r>
            <a:r>
              <a:rPr lang="en-US" altLang="zh-CN" dirty="0"/>
              <a:t>”</a:t>
            </a:r>
            <a:r>
              <a:rPr lang="zh-CN" altLang="zh-CN" dirty="0"/>
              <a:t>命令组中的</a:t>
            </a:r>
            <a:r>
              <a:rPr lang="en-US" altLang="zh-CN" dirty="0"/>
              <a:t>“</a:t>
            </a:r>
            <a:r>
              <a:rPr lang="zh-CN" altLang="zh-CN" dirty="0"/>
              <a:t>选择收件人</a:t>
            </a:r>
            <a:r>
              <a:rPr lang="en-US" altLang="zh-CN" dirty="0"/>
              <a:t>”</a:t>
            </a:r>
            <a:r>
              <a:rPr lang="zh-CN" altLang="zh-CN" dirty="0"/>
              <a:t>按钮，在弹出的功能项列表中选择“使用现有列表</a:t>
            </a:r>
            <a:r>
              <a:rPr lang="en-US" altLang="zh-CN" dirty="0"/>
              <a:t>…</a:t>
            </a:r>
            <a:r>
              <a:rPr lang="zh-CN" altLang="zh-CN" dirty="0"/>
              <a:t>”，然后，在弹出的</a:t>
            </a:r>
            <a:r>
              <a:rPr lang="en-US" altLang="zh-CN" dirty="0"/>
              <a:t>“</a:t>
            </a:r>
            <a:r>
              <a:rPr lang="zh-CN" altLang="zh-CN" dirty="0"/>
              <a:t>邮件合并</a:t>
            </a:r>
            <a:r>
              <a:rPr lang="en-US" altLang="zh-CN" dirty="0"/>
              <a:t>”</a:t>
            </a:r>
            <a:r>
              <a:rPr lang="zh-CN" altLang="zh-CN" dirty="0"/>
              <a:t>对话框</a:t>
            </a:r>
            <a:r>
              <a:rPr lang="zh-CN" altLang="zh-CN" dirty="0" smtClean="0"/>
              <a:t>中</a:t>
            </a:r>
            <a:r>
              <a:rPr lang="zh-CN" altLang="en-US" dirty="0" smtClean="0"/>
              <a:t>选择</a:t>
            </a:r>
            <a:r>
              <a:rPr lang="zh-CN" altLang="zh-CN" dirty="0" smtClean="0"/>
              <a:t>数据</a:t>
            </a:r>
            <a:r>
              <a:rPr lang="zh-CN" altLang="zh-CN" dirty="0"/>
              <a:t>源文件，并点击“打开”</a:t>
            </a:r>
            <a:r>
              <a:rPr lang="zh-CN" altLang="zh-CN" dirty="0" smtClean="0"/>
              <a:t>按钮</a:t>
            </a:r>
            <a:r>
              <a:rPr lang="zh-CN" altLang="en-US" dirty="0" smtClean="0"/>
              <a:t>；</a:t>
            </a:r>
            <a:endParaRPr lang="en-US" altLang="zh-CN" dirty="0" smtClean="0"/>
          </a:p>
          <a:p>
            <a:pPr lvl="2"/>
            <a:r>
              <a:rPr lang="en-US" altLang="zh-CN" dirty="0"/>
              <a:t>(3)</a:t>
            </a:r>
            <a:r>
              <a:rPr lang="zh-CN" altLang="zh-CN" dirty="0"/>
              <a:t>插入数据库域。先将光标定位到要插入数据的</a:t>
            </a:r>
            <a:r>
              <a:rPr lang="zh-CN" altLang="zh-CN" dirty="0" smtClean="0"/>
              <a:t>地方，</a:t>
            </a:r>
            <a:r>
              <a:rPr lang="zh-CN" altLang="zh-CN" dirty="0"/>
              <a:t>然后单击</a:t>
            </a:r>
            <a:r>
              <a:rPr lang="en-US" altLang="zh-CN" dirty="0"/>
              <a:t>“</a:t>
            </a:r>
            <a:r>
              <a:rPr lang="zh-CN" altLang="zh-CN" dirty="0"/>
              <a:t>邮件</a:t>
            </a:r>
            <a:r>
              <a:rPr lang="en-US" altLang="zh-CN" dirty="0"/>
              <a:t>”</a:t>
            </a:r>
            <a:r>
              <a:rPr lang="zh-CN" altLang="zh-CN" dirty="0"/>
              <a:t>选项卡中“编写和插入域”命令组中的</a:t>
            </a:r>
            <a:r>
              <a:rPr lang="en-US" altLang="zh-CN" dirty="0"/>
              <a:t>“</a:t>
            </a:r>
            <a:r>
              <a:rPr lang="zh-CN" altLang="zh-CN" dirty="0"/>
              <a:t>插入合并域</a:t>
            </a:r>
            <a:r>
              <a:rPr lang="en-US" altLang="zh-CN" dirty="0"/>
              <a:t>”</a:t>
            </a:r>
            <a:r>
              <a:rPr lang="zh-CN" altLang="zh-CN" dirty="0"/>
              <a:t>按钮，在弹出的功能列表项</a:t>
            </a:r>
            <a:r>
              <a:rPr lang="zh-CN" altLang="zh-CN" dirty="0" smtClean="0"/>
              <a:t>中选择</a:t>
            </a:r>
            <a:r>
              <a:rPr lang="zh-CN" altLang="en-US" dirty="0" smtClean="0"/>
              <a:t>字段名</a:t>
            </a:r>
            <a:r>
              <a:rPr lang="zh-CN" altLang="zh-CN" dirty="0" smtClean="0"/>
              <a:t>项，重复</a:t>
            </a:r>
            <a:r>
              <a:rPr lang="zh-CN" altLang="en-US" dirty="0" smtClean="0"/>
              <a:t>以</a:t>
            </a:r>
            <a:r>
              <a:rPr lang="zh-CN" altLang="zh-CN" dirty="0" smtClean="0"/>
              <a:t>上</a:t>
            </a:r>
            <a:r>
              <a:rPr lang="zh-CN" altLang="en-US" dirty="0" smtClean="0"/>
              <a:t>操作</a:t>
            </a:r>
            <a:r>
              <a:rPr lang="zh-CN" altLang="zh-CN" dirty="0" smtClean="0"/>
              <a:t>，</a:t>
            </a:r>
            <a:r>
              <a:rPr lang="zh-CN" altLang="zh-CN" dirty="0"/>
              <a:t>直到需要的数据域全部插入到文档中的相应位置。然后调整多余的</a:t>
            </a:r>
            <a:r>
              <a:rPr lang="zh-CN" altLang="zh-CN" dirty="0" smtClean="0"/>
              <a:t>空白处</a:t>
            </a:r>
            <a:r>
              <a:rPr lang="zh-CN" altLang="en-US" dirty="0" smtClean="0"/>
              <a:t>；</a:t>
            </a:r>
            <a:endParaRPr lang="zh-CN" altLang="zh-CN" dirty="0"/>
          </a:p>
          <a:p>
            <a:pPr lvl="2"/>
            <a:endParaRPr lang="zh-CN" altLang="zh-CN" dirty="0"/>
          </a:p>
          <a:p>
            <a:endParaRPr lang="zh-CN" altLang="en-US"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spTree>
    <p:extLst>
      <p:ext uri="{BB962C8B-B14F-4D97-AF65-F5344CB8AC3E}">
        <p14:creationId xmlns:p14="http://schemas.microsoft.com/office/powerpoint/2010/main" val="10090360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4" y="2736880"/>
            <a:ext cx="7272565" cy="4121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1357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2"/>
            <a:r>
              <a:rPr lang="en-US" altLang="zh-CN" dirty="0"/>
              <a:t>(4</a:t>
            </a:r>
            <a:r>
              <a:rPr lang="en-US" altLang="zh-CN" dirty="0" smtClean="0"/>
              <a:t>)</a:t>
            </a:r>
            <a:r>
              <a:rPr lang="zh-CN" altLang="zh-CN" dirty="0" smtClean="0"/>
              <a:t>单击</a:t>
            </a:r>
            <a:r>
              <a:rPr lang="zh-CN" altLang="zh-CN" dirty="0"/>
              <a:t>“邮件”选项卡中“预览结果”命令组中的“预览结果”按钮，即可</a:t>
            </a:r>
            <a:r>
              <a:rPr lang="zh-CN" altLang="zh-CN" dirty="0" smtClean="0"/>
              <a:t>看到合并</a:t>
            </a:r>
            <a:r>
              <a:rPr lang="zh-CN" altLang="zh-CN" dirty="0"/>
              <a:t>之后的结果。</a:t>
            </a:r>
            <a:r>
              <a:rPr lang="zh-CN" altLang="zh-CN" dirty="0" smtClean="0"/>
              <a:t>如果</a:t>
            </a:r>
            <a:r>
              <a:rPr lang="zh-CN" altLang="en-US" dirty="0" smtClean="0"/>
              <a:t>不满意可</a:t>
            </a:r>
            <a:r>
              <a:rPr lang="zh-CN" altLang="zh-CN" dirty="0" smtClean="0"/>
              <a:t>退出</a:t>
            </a:r>
            <a:r>
              <a:rPr lang="zh-CN" altLang="zh-CN" dirty="0"/>
              <a:t>预览状态，返回到插入数据域</a:t>
            </a:r>
            <a:r>
              <a:rPr lang="zh-CN" altLang="zh-CN" dirty="0" smtClean="0"/>
              <a:t>状态</a:t>
            </a:r>
            <a:r>
              <a:rPr lang="zh-CN" altLang="en-US" dirty="0" smtClean="0"/>
              <a:t>重新编辑调整</a:t>
            </a:r>
            <a:r>
              <a:rPr lang="zh-CN" altLang="zh-CN" dirty="0" smtClean="0"/>
              <a:t>。</a:t>
            </a:r>
            <a:endParaRPr lang="en-US" altLang="zh-CN" dirty="0" smtClean="0"/>
          </a:p>
          <a:p>
            <a:pPr lvl="1"/>
            <a:r>
              <a:rPr lang="en-US" altLang="zh-CN" b="1" dirty="0"/>
              <a:t>4. </a:t>
            </a:r>
            <a:r>
              <a:rPr lang="zh-CN" altLang="zh-CN" b="1" dirty="0"/>
              <a:t>完成邮件合并</a:t>
            </a:r>
            <a:endParaRPr lang="zh-CN" altLang="zh-CN" dirty="0"/>
          </a:p>
          <a:p>
            <a:pPr lvl="2"/>
            <a:r>
              <a:rPr lang="zh-CN" altLang="zh-CN" dirty="0"/>
              <a:t>当点击“完成”命令组的“完成”按钮时，系统将弹出邮件合并完成的去向项功能列表：</a:t>
            </a:r>
          </a:p>
          <a:p>
            <a:pPr lvl="3"/>
            <a:r>
              <a:rPr lang="en-US" altLang="zh-CN" dirty="0"/>
              <a:t>(1)</a:t>
            </a:r>
            <a:r>
              <a:rPr lang="zh-CN" altLang="zh-CN" dirty="0"/>
              <a:t>若选择“编辑单个文档</a:t>
            </a:r>
            <a:r>
              <a:rPr lang="en-US" altLang="zh-CN" dirty="0"/>
              <a:t>…</a:t>
            </a:r>
            <a:r>
              <a:rPr lang="zh-CN" altLang="zh-CN" dirty="0"/>
              <a:t>”项，系统将弹出一个“编辑文档”对话框，将已经合并生成的内容作为一个文档存盘</a:t>
            </a:r>
            <a:r>
              <a:rPr lang="zh-CN" altLang="zh-CN" dirty="0" smtClean="0"/>
              <a:t>。</a:t>
            </a:r>
            <a:endParaRPr lang="zh-CN" altLang="zh-CN" dirty="0"/>
          </a:p>
          <a:p>
            <a:pPr lvl="3"/>
            <a:r>
              <a:rPr lang="en-US" altLang="zh-CN" dirty="0"/>
              <a:t>(2)</a:t>
            </a:r>
            <a:r>
              <a:rPr lang="zh-CN" altLang="zh-CN" dirty="0"/>
              <a:t>若选择“打印文档</a:t>
            </a:r>
            <a:r>
              <a:rPr lang="en-US" altLang="zh-CN" dirty="0"/>
              <a:t>…</a:t>
            </a:r>
            <a:r>
              <a:rPr lang="zh-CN" altLang="zh-CN" dirty="0"/>
              <a:t>”项，系统自动将邮件合并生成的文档直接传输到打印机，完成合并文档的</a:t>
            </a:r>
            <a:r>
              <a:rPr lang="zh-CN" altLang="zh-CN" dirty="0" smtClean="0"/>
              <a:t>打印</a:t>
            </a:r>
            <a:r>
              <a:rPr lang="zh-CN" altLang="en-US" dirty="0" smtClean="0"/>
              <a:t>；</a:t>
            </a:r>
            <a:endParaRPr lang="zh-CN" altLang="zh-CN" dirty="0"/>
          </a:p>
          <a:p>
            <a:pPr lvl="3"/>
            <a:r>
              <a:rPr lang="en-US" altLang="zh-CN" dirty="0"/>
              <a:t>(3)</a:t>
            </a:r>
            <a:r>
              <a:rPr lang="zh-CN" altLang="zh-CN" dirty="0"/>
              <a:t>若选择“发送电子邮件</a:t>
            </a:r>
            <a:r>
              <a:rPr lang="en-US" altLang="zh-CN" dirty="0"/>
              <a:t>…</a:t>
            </a:r>
            <a:r>
              <a:rPr lang="zh-CN" altLang="zh-CN" dirty="0"/>
              <a:t>”项，系统将自动打开</a:t>
            </a:r>
            <a:r>
              <a:rPr lang="en-US" altLang="zh-CN" dirty="0"/>
              <a:t>Outlook 2010</a:t>
            </a:r>
            <a:r>
              <a:rPr lang="zh-CN" altLang="zh-CN" dirty="0"/>
              <a:t>，将合并生成的文档作为电子邮件的附件发送出去。</a:t>
            </a:r>
          </a:p>
          <a:p>
            <a:pPr lvl="2"/>
            <a:endParaRPr lang="zh-CN" altLang="en-US"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spTree>
    <p:extLst>
      <p:ext uri="{BB962C8B-B14F-4D97-AF65-F5344CB8AC3E}">
        <p14:creationId xmlns:p14="http://schemas.microsoft.com/office/powerpoint/2010/main" val="13215246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grpSp>
        <p:nvGrpSpPr>
          <p:cNvPr id="4" name="Group 2"/>
          <p:cNvGrpSpPr>
            <a:grpSpLocks/>
          </p:cNvGrpSpPr>
          <p:nvPr/>
        </p:nvGrpSpPr>
        <p:grpSpPr bwMode="auto">
          <a:xfrm>
            <a:off x="251520" y="2924944"/>
            <a:ext cx="8784976" cy="2448272"/>
            <a:chOff x="1766" y="10084"/>
            <a:chExt cx="8336" cy="2297"/>
          </a:xfrm>
        </p:grpSpPr>
        <p:pic>
          <p:nvPicPr>
            <p:cNvPr id="717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6" y="10084"/>
              <a:ext cx="4084" cy="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8" y="10087"/>
              <a:ext cx="4084" cy="2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115616" y="5517232"/>
            <a:ext cx="7704856" cy="369332"/>
          </a:xfrm>
          <a:prstGeom prst="rect">
            <a:avLst/>
          </a:prstGeom>
        </p:spPr>
        <p:txBody>
          <a:bodyPr wrap="square">
            <a:spAutoFit/>
          </a:bodyPr>
          <a:lstStyle/>
          <a:p>
            <a:r>
              <a:rPr lang="zh-CN" altLang="zh-CN" dirty="0"/>
              <a:t>图</a:t>
            </a:r>
            <a:r>
              <a:rPr lang="en-US" altLang="zh-CN" dirty="0"/>
              <a:t>5-76 </a:t>
            </a:r>
            <a:r>
              <a:rPr lang="zh-CN" altLang="zh-CN" dirty="0"/>
              <a:t>邮件合并预览结果</a:t>
            </a:r>
            <a:r>
              <a:rPr lang="en-US" altLang="zh-CN" dirty="0"/>
              <a:t>           </a:t>
            </a:r>
            <a:r>
              <a:rPr lang="en-US" altLang="zh-CN" dirty="0" smtClean="0"/>
              <a:t>               </a:t>
            </a:r>
            <a:r>
              <a:rPr lang="zh-CN" altLang="zh-CN" dirty="0" smtClean="0"/>
              <a:t>图</a:t>
            </a:r>
            <a:r>
              <a:rPr lang="en-US" altLang="zh-CN" dirty="0"/>
              <a:t>5-77 </a:t>
            </a:r>
            <a:r>
              <a:rPr lang="zh-CN" altLang="zh-CN" dirty="0"/>
              <a:t>邮件合并成一个新文档的效果</a:t>
            </a:r>
            <a:endParaRPr lang="zh-CN" altLang="en-US" dirty="0"/>
          </a:p>
        </p:txBody>
      </p:sp>
    </p:spTree>
    <p:extLst>
      <p:ext uri="{BB962C8B-B14F-4D97-AF65-F5344CB8AC3E}">
        <p14:creationId xmlns:p14="http://schemas.microsoft.com/office/powerpoint/2010/main" val="32758492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en-US" altLang="zh-CN" b="1" dirty="0"/>
              <a:t>5.8.3 </a:t>
            </a:r>
            <a:r>
              <a:rPr lang="zh-CN" altLang="zh-CN" b="1" dirty="0"/>
              <a:t>制作信封和标签</a:t>
            </a:r>
          </a:p>
          <a:p>
            <a:pPr lvl="1"/>
            <a:r>
              <a:rPr lang="en-US" altLang="zh-CN" b="1" dirty="0"/>
              <a:t>1</a:t>
            </a:r>
            <a:r>
              <a:rPr lang="zh-CN" altLang="zh-CN" b="1" dirty="0"/>
              <a:t>．制作信封</a:t>
            </a:r>
            <a:endParaRPr lang="zh-CN" altLang="zh-CN" dirty="0"/>
          </a:p>
          <a:p>
            <a:pPr lvl="3"/>
            <a:r>
              <a:rPr lang="zh-CN" altLang="zh-CN" dirty="0" smtClean="0"/>
              <a:t>单击</a:t>
            </a:r>
            <a:r>
              <a:rPr lang="en-US" altLang="zh-CN" dirty="0"/>
              <a:t>“</a:t>
            </a:r>
            <a:r>
              <a:rPr lang="zh-CN" altLang="zh-CN" dirty="0"/>
              <a:t>邮件</a:t>
            </a:r>
            <a:r>
              <a:rPr lang="en-US" altLang="zh-CN" dirty="0"/>
              <a:t>”</a:t>
            </a:r>
            <a:r>
              <a:rPr lang="zh-CN" altLang="zh-CN" dirty="0"/>
              <a:t>选项卡中</a:t>
            </a:r>
            <a:r>
              <a:rPr lang="en-US" altLang="zh-CN" dirty="0"/>
              <a:t>“</a:t>
            </a:r>
            <a:r>
              <a:rPr lang="zh-CN" altLang="zh-CN" dirty="0"/>
              <a:t>创建</a:t>
            </a:r>
            <a:r>
              <a:rPr lang="en-US" altLang="zh-CN" dirty="0"/>
              <a:t>”</a:t>
            </a:r>
            <a:r>
              <a:rPr lang="zh-CN" altLang="zh-CN" dirty="0"/>
              <a:t>命令组中的</a:t>
            </a:r>
            <a:r>
              <a:rPr lang="en-US" altLang="zh-CN" dirty="0"/>
              <a:t>“</a:t>
            </a:r>
            <a:r>
              <a:rPr lang="zh-CN" altLang="zh-CN" dirty="0"/>
              <a:t>中文信封</a:t>
            </a:r>
            <a:r>
              <a:rPr lang="en-US" altLang="zh-CN" dirty="0"/>
              <a:t>”</a:t>
            </a:r>
            <a:r>
              <a:rPr lang="zh-CN" altLang="zh-CN" dirty="0"/>
              <a:t>按钮，系统弹出</a:t>
            </a:r>
            <a:r>
              <a:rPr lang="zh-CN" altLang="zh-CN" dirty="0" smtClean="0"/>
              <a:t>“信封制作向导”</a:t>
            </a:r>
            <a:r>
              <a:rPr lang="zh-CN" altLang="en-US" dirty="0" smtClean="0"/>
              <a:t>；</a:t>
            </a:r>
            <a:endParaRPr lang="zh-CN" altLang="zh-CN" dirty="0"/>
          </a:p>
          <a:p>
            <a:pPr lvl="3"/>
            <a:r>
              <a:rPr lang="zh-CN" altLang="zh-CN" dirty="0"/>
              <a:t>单击“下一步”按钮，按实际需要选择信封</a:t>
            </a:r>
            <a:r>
              <a:rPr lang="zh-CN" altLang="zh-CN" dirty="0" smtClean="0"/>
              <a:t>规格；</a:t>
            </a:r>
            <a:endParaRPr lang="zh-CN" altLang="zh-CN" dirty="0"/>
          </a:p>
          <a:p>
            <a:pPr lvl="3"/>
            <a:r>
              <a:rPr lang="zh-CN" altLang="zh-CN" dirty="0" smtClean="0"/>
              <a:t>单击</a:t>
            </a:r>
            <a:r>
              <a:rPr lang="zh-CN" altLang="zh-CN" dirty="0"/>
              <a:t>“下一步”按钮，选择“基于地址薄文件，生成批量信封”项，以批量生成信封的</a:t>
            </a:r>
            <a:r>
              <a:rPr lang="zh-CN" altLang="zh-CN" dirty="0" smtClean="0"/>
              <a:t>方式；</a:t>
            </a:r>
            <a:endParaRPr lang="en-US" altLang="zh-CN" dirty="0" smtClean="0"/>
          </a:p>
          <a:p>
            <a:pPr lvl="3"/>
            <a:r>
              <a:rPr lang="zh-CN" altLang="zh-CN" dirty="0"/>
              <a:t>单击“下一步”按钮</a:t>
            </a:r>
            <a:r>
              <a:rPr lang="zh-CN" altLang="zh-CN" dirty="0" smtClean="0"/>
              <a:t>，点击</a:t>
            </a:r>
            <a:r>
              <a:rPr lang="zh-CN" altLang="zh-CN" dirty="0"/>
              <a:t>“选择地址薄”按钮</a:t>
            </a:r>
            <a:r>
              <a:rPr lang="zh-CN" altLang="zh-CN" dirty="0" smtClean="0"/>
              <a:t>，从</a:t>
            </a:r>
            <a:r>
              <a:rPr lang="zh-CN" altLang="zh-CN" dirty="0"/>
              <a:t>弹出的“打开”对话框中选择预先准备好的地址薄文件的类型和文件名</a:t>
            </a:r>
            <a:r>
              <a:rPr lang="zh-CN" altLang="zh-CN" dirty="0" smtClean="0"/>
              <a:t>。按</a:t>
            </a:r>
            <a:r>
              <a:rPr lang="zh-CN" altLang="zh-CN" dirty="0"/>
              <a:t>“匹配收信人信息”列表中的多个收信人的信息与地址薄文档中的字段相</a:t>
            </a:r>
            <a:r>
              <a:rPr lang="zh-CN" altLang="zh-CN" dirty="0" smtClean="0"/>
              <a:t>关联；</a:t>
            </a:r>
            <a:endParaRPr lang="zh-CN" altLang="zh-CN" dirty="0"/>
          </a:p>
          <a:p>
            <a:pPr lvl="3"/>
            <a:r>
              <a:rPr lang="zh-CN" altLang="zh-CN" dirty="0"/>
              <a:t>单击“下一步”按钮，输入寄信人的</a:t>
            </a:r>
            <a:r>
              <a:rPr lang="zh-CN" altLang="zh-CN" dirty="0" smtClean="0"/>
              <a:t>信息；</a:t>
            </a:r>
            <a:r>
              <a:rPr lang="zh-CN" altLang="zh-CN" dirty="0"/>
              <a:t/>
            </a:r>
            <a:br>
              <a:rPr lang="zh-CN" altLang="zh-CN" dirty="0"/>
            </a:br>
            <a:r>
              <a:rPr lang="zh-CN" altLang="zh-CN" dirty="0"/>
              <a:t>单击“下一步”按钮，完成信封制作向导的全部</a:t>
            </a:r>
            <a:r>
              <a:rPr lang="zh-CN" altLang="zh-CN" dirty="0" smtClean="0"/>
              <a:t>步骤，</a:t>
            </a:r>
            <a:r>
              <a:rPr lang="zh-CN" altLang="zh-CN" dirty="0"/>
              <a:t>最后点击“完成”按钮</a:t>
            </a:r>
            <a:r>
              <a:rPr lang="zh-CN" altLang="zh-CN" dirty="0" smtClean="0"/>
              <a:t>，系统</a:t>
            </a:r>
            <a:r>
              <a:rPr lang="zh-CN" altLang="zh-CN" dirty="0"/>
              <a:t>将显示</a:t>
            </a:r>
            <a:r>
              <a:rPr lang="en-US" altLang="zh-CN" dirty="0"/>
              <a:t>1</a:t>
            </a:r>
            <a:r>
              <a:rPr lang="zh-CN" altLang="zh-CN" dirty="0"/>
              <a:t>个名为“文档</a:t>
            </a:r>
            <a:r>
              <a:rPr lang="en-US" altLang="zh-CN" dirty="0"/>
              <a:t>1</a:t>
            </a:r>
            <a:r>
              <a:rPr lang="zh-CN" altLang="zh-CN" dirty="0"/>
              <a:t>”的新的</a:t>
            </a:r>
            <a:r>
              <a:rPr lang="en-US" altLang="zh-CN" dirty="0"/>
              <a:t>Word</a:t>
            </a:r>
            <a:r>
              <a:rPr lang="zh-CN" altLang="zh-CN" dirty="0"/>
              <a:t>文档，即自动生成的中文信封</a:t>
            </a:r>
            <a:r>
              <a:rPr lang="zh-CN" altLang="zh-CN" dirty="0" smtClean="0"/>
              <a:t>文件。</a:t>
            </a:r>
            <a:endParaRPr lang="zh-CN" altLang="en-US"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spTree>
    <p:extLst>
      <p:ext uri="{BB962C8B-B14F-4D97-AF65-F5344CB8AC3E}">
        <p14:creationId xmlns:p14="http://schemas.microsoft.com/office/powerpoint/2010/main" val="31950169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．制作</a:t>
            </a:r>
            <a:r>
              <a:rPr lang="zh-CN" altLang="zh-CN" b="1" dirty="0" smtClean="0"/>
              <a:t>标签</a:t>
            </a:r>
            <a:endParaRPr lang="en-US" altLang="zh-CN" b="1" dirty="0" smtClean="0"/>
          </a:p>
          <a:p>
            <a:pPr marL="627063" lvl="2" indent="0">
              <a:buNone/>
            </a:pPr>
            <a:r>
              <a:rPr lang="zh-CN" altLang="zh-CN" dirty="0"/>
              <a:t>标签制作与邮件合并中信函的操作</a:t>
            </a:r>
            <a:r>
              <a:rPr lang="zh-CN" altLang="zh-CN" dirty="0" smtClean="0"/>
              <a:t>类似</a:t>
            </a:r>
            <a:r>
              <a:rPr lang="zh-CN" altLang="en-US" dirty="0" smtClean="0"/>
              <a:t>。</a:t>
            </a:r>
            <a:endParaRPr lang="en-US" altLang="zh-CN" b="1" dirty="0" smtClean="0"/>
          </a:p>
          <a:p>
            <a:pPr lvl="2"/>
            <a:r>
              <a:rPr lang="en-US" altLang="zh-CN" b="1" dirty="0" smtClean="0"/>
              <a:t>(</a:t>
            </a:r>
            <a:r>
              <a:rPr lang="en-US" altLang="zh-CN" b="1" dirty="0"/>
              <a:t>1) </a:t>
            </a:r>
            <a:r>
              <a:rPr lang="zh-CN" altLang="zh-CN" b="1" dirty="0"/>
              <a:t>建立数据源</a:t>
            </a:r>
            <a:endParaRPr lang="zh-CN" altLang="zh-CN" dirty="0"/>
          </a:p>
          <a:p>
            <a:pPr lvl="2"/>
            <a:r>
              <a:rPr lang="en-US" altLang="zh-CN" b="1" dirty="0"/>
              <a:t>(2) </a:t>
            </a:r>
            <a:r>
              <a:rPr lang="zh-CN" altLang="zh-CN" b="1" dirty="0"/>
              <a:t>新建一个文档</a:t>
            </a:r>
            <a:endParaRPr lang="zh-CN" altLang="zh-CN" dirty="0"/>
          </a:p>
          <a:p>
            <a:pPr lvl="2"/>
            <a:r>
              <a:rPr lang="en-US" altLang="zh-CN" b="1" dirty="0"/>
              <a:t>(3) </a:t>
            </a:r>
            <a:r>
              <a:rPr lang="zh-CN" altLang="zh-CN" b="1" dirty="0"/>
              <a:t>利用“邮件合并”功能</a:t>
            </a:r>
            <a:endParaRPr lang="zh-CN" altLang="zh-CN" dirty="0"/>
          </a:p>
          <a:p>
            <a:pPr lvl="2"/>
            <a:r>
              <a:rPr lang="en-US" altLang="zh-CN" b="1" dirty="0" smtClean="0"/>
              <a:t>(4)</a:t>
            </a:r>
            <a:r>
              <a:rPr lang="zh-CN" altLang="zh-CN" b="1" dirty="0" smtClean="0"/>
              <a:t>插入</a:t>
            </a:r>
            <a:r>
              <a:rPr lang="zh-CN" altLang="zh-CN" b="1" dirty="0"/>
              <a:t>合并域</a:t>
            </a:r>
            <a:endParaRPr lang="zh-CN" altLang="zh-CN" dirty="0"/>
          </a:p>
          <a:p>
            <a:pPr lvl="2"/>
            <a:r>
              <a:rPr lang="en-US" altLang="zh-CN" b="1" dirty="0" smtClean="0"/>
              <a:t>(5)</a:t>
            </a:r>
            <a:r>
              <a:rPr lang="zh-CN" altLang="zh-CN" b="1" dirty="0" smtClean="0"/>
              <a:t>复制</a:t>
            </a:r>
            <a:r>
              <a:rPr lang="zh-CN" altLang="zh-CN" b="1" dirty="0"/>
              <a:t>“准考证”模板</a:t>
            </a:r>
            <a:endParaRPr lang="zh-CN" altLang="zh-CN" dirty="0"/>
          </a:p>
          <a:p>
            <a:pPr lvl="2"/>
            <a:r>
              <a:rPr lang="en-US" altLang="zh-CN" b="1" dirty="0" smtClean="0"/>
              <a:t>(6)</a:t>
            </a:r>
            <a:r>
              <a:rPr lang="zh-CN" altLang="zh-CN" b="1" dirty="0" smtClean="0"/>
              <a:t>合并</a:t>
            </a:r>
            <a:endParaRPr lang="zh-CN" altLang="zh-CN" dirty="0"/>
          </a:p>
          <a:p>
            <a:pPr lvl="2"/>
            <a:r>
              <a:rPr lang="en-US" altLang="zh-CN" b="1" dirty="0" smtClean="0"/>
              <a:t>(7)</a:t>
            </a:r>
            <a:r>
              <a:rPr lang="zh-CN" altLang="zh-CN" b="1" dirty="0" smtClean="0"/>
              <a:t>预</a:t>
            </a:r>
            <a:r>
              <a:rPr lang="zh-CN" altLang="zh-CN" b="1" dirty="0"/>
              <a:t>览和打印结果</a:t>
            </a:r>
            <a:endParaRPr lang="zh-CN" altLang="zh-CN" dirty="0"/>
          </a:p>
          <a:p>
            <a:endParaRPr lang="zh-CN" altLang="zh-CN" dirty="0"/>
          </a:p>
        </p:txBody>
      </p:sp>
      <p:sp>
        <p:nvSpPr>
          <p:cNvPr id="3" name="标题 2"/>
          <p:cNvSpPr>
            <a:spLocks noGrp="1"/>
          </p:cNvSpPr>
          <p:nvPr>
            <p:ph type="title"/>
          </p:nvPr>
        </p:nvSpPr>
        <p:spPr/>
        <p:txBody>
          <a:bodyPr/>
          <a:lstStyle/>
          <a:p>
            <a:r>
              <a:rPr lang="en-US" altLang="zh-CN" dirty="0"/>
              <a:t>5.8  </a:t>
            </a:r>
            <a:r>
              <a:rPr lang="zh-CN" altLang="zh-CN" dirty="0"/>
              <a:t>邮件合并</a:t>
            </a:r>
            <a:endParaRPr lang="zh-CN" altLang="en-US" dirty="0"/>
          </a:p>
        </p:txBody>
      </p:sp>
    </p:spTree>
    <p:extLst>
      <p:ext uri="{BB962C8B-B14F-4D97-AF65-F5344CB8AC3E}">
        <p14:creationId xmlns:p14="http://schemas.microsoft.com/office/powerpoint/2010/main" val="3940250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5.2.2  </a:t>
            </a:r>
            <a:r>
              <a:rPr lang="zh-CN" altLang="zh-CN" b="1" dirty="0"/>
              <a:t>文档的新建与文本的输入</a:t>
            </a:r>
          </a:p>
          <a:p>
            <a:pPr lvl="1"/>
            <a:r>
              <a:rPr lang="zh-CN" altLang="zh-CN" b="1" dirty="0"/>
              <a:t>１．文档的新建</a:t>
            </a:r>
            <a:endParaRPr lang="zh-CN" altLang="zh-CN" dirty="0"/>
          </a:p>
          <a:p>
            <a:pPr lvl="2"/>
            <a:r>
              <a:rPr lang="zh-CN" altLang="zh-CN" dirty="0"/>
              <a:t>新建空白文档的主要方法有以下</a:t>
            </a:r>
            <a:r>
              <a:rPr lang="en-US" altLang="zh-CN" dirty="0"/>
              <a:t>3</a:t>
            </a:r>
            <a:r>
              <a:rPr lang="zh-CN" altLang="zh-CN" dirty="0"/>
              <a:t>种：</a:t>
            </a:r>
          </a:p>
          <a:p>
            <a:pPr lvl="3"/>
            <a:r>
              <a:rPr lang="en-US" altLang="zh-CN" dirty="0"/>
              <a:t>(1)</a:t>
            </a:r>
            <a:r>
              <a:rPr lang="zh-CN" altLang="zh-CN" dirty="0" smtClean="0"/>
              <a:t>单击</a:t>
            </a:r>
            <a:r>
              <a:rPr lang="zh-CN" altLang="en-US" dirty="0" smtClean="0"/>
              <a:t>“文件”选项卡</a:t>
            </a:r>
            <a:r>
              <a:rPr lang="zh-CN" altLang="zh-CN" dirty="0" smtClean="0"/>
              <a:t>，</a:t>
            </a:r>
            <a:r>
              <a:rPr lang="zh-CN" altLang="zh-CN" dirty="0"/>
              <a:t>从中点击</a:t>
            </a:r>
            <a:r>
              <a:rPr lang="en-US" altLang="zh-CN" dirty="0"/>
              <a:t>“</a:t>
            </a:r>
            <a:r>
              <a:rPr lang="zh-CN" altLang="zh-CN" dirty="0"/>
              <a:t>新建</a:t>
            </a:r>
            <a:r>
              <a:rPr lang="en-US" altLang="zh-CN" dirty="0"/>
              <a:t>”</a:t>
            </a:r>
            <a:r>
              <a:rPr lang="zh-CN" altLang="zh-CN" dirty="0"/>
              <a:t>，再点击</a:t>
            </a:r>
            <a:r>
              <a:rPr lang="en-US" altLang="zh-CN" dirty="0"/>
              <a:t>“</a:t>
            </a:r>
            <a:r>
              <a:rPr lang="zh-CN" altLang="zh-CN" dirty="0"/>
              <a:t>空白文档</a:t>
            </a:r>
            <a:r>
              <a:rPr lang="en-US" altLang="zh-CN" dirty="0"/>
              <a:t>”</a:t>
            </a:r>
            <a:r>
              <a:rPr lang="zh-CN" altLang="zh-CN" dirty="0"/>
              <a:t>图标，将切换</a:t>
            </a:r>
            <a:r>
              <a:rPr lang="zh-CN" altLang="zh-CN" dirty="0" smtClean="0"/>
              <a:t>至</a:t>
            </a:r>
            <a:r>
              <a:rPr lang="en-US" altLang="zh-CN" dirty="0" smtClean="0"/>
              <a:t>“</a:t>
            </a:r>
            <a:r>
              <a:rPr lang="zh-CN" altLang="zh-CN" dirty="0"/>
              <a:t>新建文档</a:t>
            </a:r>
            <a:r>
              <a:rPr lang="en-US" altLang="zh-CN" dirty="0"/>
              <a:t>”</a:t>
            </a:r>
            <a:r>
              <a:rPr lang="zh-CN" altLang="zh-CN" dirty="0"/>
              <a:t>窗口，从中点击</a:t>
            </a:r>
            <a:r>
              <a:rPr lang="en-US" altLang="zh-CN" dirty="0"/>
              <a:t>“</a:t>
            </a:r>
            <a:r>
              <a:rPr lang="zh-CN" altLang="zh-CN" dirty="0"/>
              <a:t>空白文档</a:t>
            </a:r>
            <a:r>
              <a:rPr lang="en-US" altLang="zh-CN" dirty="0"/>
              <a:t>”</a:t>
            </a:r>
            <a:r>
              <a:rPr lang="zh-CN" altLang="zh-CN" dirty="0"/>
              <a:t>；</a:t>
            </a:r>
          </a:p>
          <a:p>
            <a:pPr lvl="3"/>
            <a:r>
              <a:rPr lang="en-US" altLang="zh-CN" dirty="0"/>
              <a:t>(2)</a:t>
            </a:r>
            <a:r>
              <a:rPr lang="zh-CN" altLang="zh-CN" dirty="0"/>
              <a:t>单击</a:t>
            </a:r>
            <a:r>
              <a:rPr lang="en-US" altLang="zh-CN" dirty="0"/>
              <a:t>“</a:t>
            </a:r>
            <a:r>
              <a:rPr lang="zh-CN" altLang="zh-CN" dirty="0"/>
              <a:t>快速访问工具栏</a:t>
            </a:r>
            <a:r>
              <a:rPr lang="en-US" altLang="zh-CN" dirty="0"/>
              <a:t>”</a:t>
            </a:r>
            <a:r>
              <a:rPr lang="zh-CN" altLang="zh-CN" dirty="0"/>
              <a:t>中</a:t>
            </a:r>
            <a:r>
              <a:rPr lang="zh-CN" altLang="zh-CN" dirty="0" smtClean="0"/>
              <a:t>的</a:t>
            </a:r>
            <a:r>
              <a:rPr lang="en-US" altLang="zh-CN" dirty="0" smtClean="0"/>
              <a:t>   </a:t>
            </a:r>
            <a:r>
              <a:rPr lang="zh-CN" altLang="zh-CN" dirty="0"/>
              <a:t>按钮，从弹出的下拉式工具栏中点击</a:t>
            </a:r>
            <a:r>
              <a:rPr lang="en-US" altLang="zh-CN" dirty="0"/>
              <a:t>“</a:t>
            </a:r>
            <a:r>
              <a:rPr lang="zh-CN" altLang="zh-CN" dirty="0"/>
              <a:t>新建</a:t>
            </a:r>
            <a:r>
              <a:rPr lang="en-US" altLang="zh-CN" dirty="0"/>
              <a:t>”</a:t>
            </a:r>
            <a:r>
              <a:rPr lang="zh-CN" altLang="zh-CN" dirty="0"/>
              <a:t>命令。</a:t>
            </a:r>
          </a:p>
          <a:p>
            <a:pPr lvl="3"/>
            <a:r>
              <a:rPr lang="en-US" altLang="zh-CN" dirty="0"/>
              <a:t>(3)</a:t>
            </a:r>
            <a:r>
              <a:rPr lang="zh-CN" altLang="zh-CN" dirty="0"/>
              <a:t>使用快捷键</a:t>
            </a:r>
            <a:r>
              <a:rPr lang="en-US" altLang="zh-CN" dirty="0"/>
              <a:t>Ctrl</a:t>
            </a:r>
            <a:r>
              <a:rPr lang="zh-CN" altLang="zh-CN" dirty="0"/>
              <a:t>＋Ｎ，也可以直接打开了一个空白新文档窗口。</a:t>
            </a:r>
            <a:endParaRPr lang="zh-CN" altLang="en-US" dirty="0"/>
          </a:p>
        </p:txBody>
      </p:sp>
      <p:sp>
        <p:nvSpPr>
          <p:cNvPr id="3" name="标题 2"/>
          <p:cNvSpPr>
            <a:spLocks noGrp="1"/>
          </p:cNvSpPr>
          <p:nvPr>
            <p:ph type="title"/>
          </p:nvPr>
        </p:nvSpPr>
        <p:spPr/>
        <p:txBody>
          <a:bodyPr/>
          <a:lstStyle/>
          <a:p>
            <a:r>
              <a:rPr lang="en-US" altLang="zh-CN" b="1" dirty="0"/>
              <a:t>5.2 Word 2010</a:t>
            </a:r>
            <a:r>
              <a:rPr lang="zh-CN" altLang="zh-CN" b="1" dirty="0"/>
              <a:t>基本操作</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8730" y="4581128"/>
            <a:ext cx="133350"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146553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617</TotalTime>
  <Words>9261</Words>
  <Application>Microsoft Office PowerPoint</Application>
  <PresentationFormat>全屏显示(4:3)</PresentationFormat>
  <Paragraphs>557</Paragraphs>
  <Slides>89</Slides>
  <Notes>0</Notes>
  <HiddenSlides>0</HiddenSlides>
  <MMClips>0</MMClips>
  <ScaleCrop>false</ScaleCrop>
  <HeadingPairs>
    <vt:vector size="4" baseType="variant">
      <vt:variant>
        <vt:lpstr>主题</vt:lpstr>
      </vt:variant>
      <vt:variant>
        <vt:i4>1</vt:i4>
      </vt:variant>
      <vt:variant>
        <vt:lpstr>幻灯片标题</vt:lpstr>
      </vt:variant>
      <vt:variant>
        <vt:i4>89</vt:i4>
      </vt:variant>
    </vt:vector>
  </HeadingPairs>
  <TitlesOfParts>
    <vt:vector size="90" baseType="lpstr">
      <vt:lpstr>波形</vt:lpstr>
      <vt:lpstr>第5章  文字处理基础</vt:lpstr>
      <vt:lpstr>第5章  文字处理基础</vt:lpstr>
      <vt:lpstr>5.1 Microsoft Office 2010系统及安装</vt:lpstr>
      <vt:lpstr>5.1 Microsoft Office 2010系统及安装</vt:lpstr>
      <vt:lpstr>5.1 Microsoft Office 2010系统及安装</vt:lpstr>
      <vt:lpstr>5.2 Word 2010基本操作</vt:lpstr>
      <vt:lpstr>5.2 Word 2010基本操作</vt:lpstr>
      <vt:lpstr>5.2 Word 2010基本操作</vt:lpstr>
      <vt:lpstr>5.2 Word 2010基本操作</vt:lpstr>
      <vt:lpstr>5.2 Word 2010基本操作</vt:lpstr>
      <vt:lpstr>5.2 Word 2010基本操作</vt:lpstr>
      <vt:lpstr>5.2 Word 2010基本操作</vt:lpstr>
      <vt:lpstr>PowerPoint 演示文稿</vt:lpstr>
      <vt:lpstr>5.2 Word 2010基本操作</vt:lpstr>
      <vt:lpstr>5.2 Word 2010基本操作</vt:lpstr>
      <vt:lpstr>5.2 Word 2010基本操作</vt:lpstr>
      <vt:lpstr>5.3编辑文档</vt:lpstr>
      <vt:lpstr>5.3编辑文档</vt:lpstr>
      <vt:lpstr>5.3编辑文档</vt:lpstr>
      <vt:lpstr>5.3编辑文档</vt:lpstr>
      <vt:lpstr>5.3编辑文档</vt:lpstr>
      <vt:lpstr>5.3编辑文档</vt:lpstr>
      <vt:lpstr>5.3编辑文档</vt:lpstr>
      <vt:lpstr>5.3编辑文档</vt:lpstr>
      <vt:lpstr>5.4文档排版</vt:lpstr>
      <vt:lpstr>5.4文档排版</vt:lpstr>
      <vt:lpstr>5.4文档排版</vt:lpstr>
      <vt:lpstr>5.4文档排版</vt:lpstr>
      <vt:lpstr>5.4文档排版</vt:lpstr>
      <vt:lpstr>5.4文档排版</vt:lpstr>
      <vt:lpstr>5.4文档排版</vt:lpstr>
      <vt:lpstr>5.4文档排版</vt:lpstr>
      <vt:lpstr>5.4文档排版</vt:lpstr>
      <vt:lpstr>5.4文档排版</vt:lpstr>
      <vt:lpstr>5.4文档排版</vt:lpstr>
      <vt:lpstr>5.4文档排版</vt:lpstr>
      <vt:lpstr>5.4文档排版</vt:lpstr>
      <vt:lpstr>5.5页面设置与文档打印</vt:lpstr>
      <vt:lpstr>5.5页面设置与文档打印</vt:lpstr>
      <vt:lpstr>5.5页面设置与文档打印</vt:lpstr>
      <vt:lpstr>5.5页面设置与文档打印</vt:lpstr>
      <vt:lpstr>5.5页面设置与文档打印</vt:lpstr>
      <vt:lpstr>5.5页面设置与文档打印</vt:lpstr>
      <vt:lpstr>5.5页面设置与文档打印</vt:lpstr>
      <vt:lpstr>5.5页面设置与文档打印 </vt:lpstr>
      <vt:lpstr>PowerPoint 演示文稿</vt:lpstr>
      <vt:lpstr>5.6 在WORD文档插入表格</vt:lpstr>
      <vt:lpstr>5.6 在WORD文档插入表格</vt:lpstr>
      <vt:lpstr>PowerPoint 演示文稿</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5.6 在WORD文档插入表格</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5.7插入对象与绘图</vt:lpstr>
      <vt:lpstr>5.8  邮件合并</vt:lpstr>
      <vt:lpstr>5.8  邮件合并</vt:lpstr>
      <vt:lpstr>5.8  邮件合并</vt:lpstr>
      <vt:lpstr>5.8  邮件合并</vt:lpstr>
      <vt:lpstr>5.8  邮件合并</vt:lpstr>
      <vt:lpstr>5.8  邮件合并</vt:lpstr>
      <vt:lpstr>5.8  邮件合并</vt:lpstr>
      <vt:lpstr>5.8  邮件合并</vt:lpstr>
      <vt:lpstr>5.8  邮件合并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文字处理基础</dc:title>
  <dc:creator>admin</dc:creator>
  <cp:lastModifiedBy>admin</cp:lastModifiedBy>
  <cp:revision>54</cp:revision>
  <dcterms:created xsi:type="dcterms:W3CDTF">2015-08-26T09:03:19Z</dcterms:created>
  <dcterms:modified xsi:type="dcterms:W3CDTF">2016-04-24T00:31:51Z</dcterms:modified>
</cp:coreProperties>
</file>